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868" r:id="rId2"/>
    <p:sldId id="915" r:id="rId3"/>
    <p:sldId id="912" r:id="rId4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8693"/>
          </a:xfrm>
          <a:prstGeom prst="rect">
            <a:avLst/>
          </a:prstGeom>
        </p:spPr>
        <p:txBody>
          <a:bodyPr vert="horz" lIns="91121" tIns="45561" rIns="91121" bIns="4556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8693"/>
          </a:xfrm>
          <a:prstGeom prst="rect">
            <a:avLst/>
          </a:prstGeom>
        </p:spPr>
        <p:txBody>
          <a:bodyPr vert="horz" lIns="91121" tIns="45561" rIns="91121" bIns="45561" rtlCol="0"/>
          <a:lstStyle>
            <a:lvl1pPr algn="r">
              <a:defRPr sz="1200"/>
            </a:lvl1pPr>
          </a:lstStyle>
          <a:p>
            <a:fld id="{D99FC7BB-EC26-46B8-B000-FDBA9ECA1846}" type="datetimeFigureOut">
              <a:rPr kumimoji="1" lang="ja-JP" altLang="en-US" smtClean="0"/>
              <a:t>2023/9/4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21" tIns="45561" rIns="91121" bIns="4556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8"/>
            <a:ext cx="5445760" cy="3913614"/>
          </a:xfrm>
          <a:prstGeom prst="rect">
            <a:avLst/>
          </a:prstGeom>
        </p:spPr>
        <p:txBody>
          <a:bodyPr vert="horz" lIns="91121" tIns="45561" rIns="91121" bIns="4556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6" cy="498692"/>
          </a:xfrm>
          <a:prstGeom prst="rect">
            <a:avLst/>
          </a:prstGeom>
        </p:spPr>
        <p:txBody>
          <a:bodyPr vert="horz" lIns="91121" tIns="45561" rIns="91121" bIns="4556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6" cy="498692"/>
          </a:xfrm>
          <a:prstGeom prst="rect">
            <a:avLst/>
          </a:prstGeom>
        </p:spPr>
        <p:txBody>
          <a:bodyPr vert="horz" lIns="91121" tIns="45561" rIns="91121" bIns="45561" rtlCol="0" anchor="b"/>
          <a:lstStyle>
            <a:lvl1pPr algn="r">
              <a:defRPr sz="1200"/>
            </a:lvl1pPr>
          </a:lstStyle>
          <a:p>
            <a:fld id="{753FD9D7-D397-4511-B483-69CEC738EF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927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87325" y="1390650"/>
            <a:ext cx="6673850" cy="375443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b="0" i="0" dirty="0">
                <a:solidFill>
                  <a:srgbClr val="333333"/>
                </a:solidFill>
                <a:effectLst/>
                <a:latin typeface="BlinkMacSystemFont"/>
              </a:rPr>
              <a:t>消防署：　</a:t>
            </a:r>
            <a:r>
              <a:rPr lang="en-US" altLang="ja-JP" b="0" i="0" dirty="0">
                <a:solidFill>
                  <a:srgbClr val="333333"/>
                </a:solidFill>
                <a:effectLst/>
                <a:latin typeface="BlinkMacSystemFont"/>
              </a:rPr>
              <a:t>119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BlinkMacSystemFont"/>
              </a:rPr>
              <a:t>番、消防署です。火事ですか、救急ですか。</a:t>
            </a:r>
            <a:r>
              <a:rPr lang="ja-JP" altLang="en-US" dirty="0"/>
              <a:t/>
            </a:r>
            <a:br>
              <a:rPr lang="ja-JP" altLang="en-US" dirty="0"/>
            </a:br>
            <a:r>
              <a:rPr lang="ja-JP" altLang="en-US" b="0" i="0" dirty="0">
                <a:solidFill>
                  <a:srgbClr val="333333"/>
                </a:solidFill>
                <a:effectLst/>
                <a:latin typeface="BlinkMacSystemFont"/>
              </a:rPr>
              <a:t>通報者：　火事です。</a:t>
            </a:r>
            <a:r>
              <a:rPr lang="ja-JP" altLang="en-US" dirty="0"/>
              <a:t/>
            </a:r>
            <a:br>
              <a:rPr lang="ja-JP" altLang="en-US" dirty="0"/>
            </a:br>
            <a:r>
              <a:rPr lang="ja-JP" altLang="en-US" b="0" i="0" dirty="0">
                <a:solidFill>
                  <a:srgbClr val="333333"/>
                </a:solidFill>
                <a:effectLst/>
                <a:latin typeface="BlinkMacSystemFont"/>
              </a:rPr>
              <a:t>消防署：　あなたのお名前と住所を言ってください。</a:t>
            </a:r>
            <a:r>
              <a:rPr lang="ja-JP" altLang="en-US" dirty="0"/>
              <a:t/>
            </a:r>
            <a:br>
              <a:rPr lang="ja-JP" altLang="en-US" dirty="0"/>
            </a:br>
            <a:r>
              <a:rPr lang="ja-JP" altLang="en-US" b="0" i="0" dirty="0">
                <a:solidFill>
                  <a:srgbClr val="333333"/>
                </a:solidFill>
                <a:effectLst/>
                <a:latin typeface="BlinkMacSystemFont"/>
              </a:rPr>
              <a:t>通報者：　名前は、消防太郎です。</a:t>
            </a:r>
            <a:r>
              <a:rPr lang="ja-JP" altLang="en-US" dirty="0"/>
              <a:t/>
            </a:r>
            <a:br>
              <a:rPr lang="ja-JP" altLang="en-US" dirty="0"/>
            </a:br>
            <a:r>
              <a:rPr lang="ja-JP" altLang="en-US" b="0" i="0" dirty="0">
                <a:solidFill>
                  <a:srgbClr val="333333"/>
                </a:solidFill>
                <a:effectLst/>
                <a:latin typeface="BlinkMacSystemFont"/>
              </a:rPr>
              <a:t>　　　　　住所は○○町</a:t>
            </a:r>
            <a:r>
              <a:rPr lang="en-US" altLang="ja-JP" b="0" i="0" dirty="0">
                <a:solidFill>
                  <a:srgbClr val="333333"/>
                </a:solidFill>
                <a:effectLst/>
                <a:latin typeface="BlinkMacSystemFont"/>
              </a:rPr>
              <a:t>1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BlinkMacSystemFont"/>
              </a:rPr>
              <a:t>丁目</a:t>
            </a:r>
            <a:r>
              <a:rPr lang="en-US" altLang="ja-JP" b="0" i="0" dirty="0">
                <a:solidFill>
                  <a:srgbClr val="333333"/>
                </a:solidFill>
                <a:effectLst/>
                <a:latin typeface="BlinkMacSystemFont"/>
              </a:rPr>
              <a:t>2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BlinkMacSystemFont"/>
              </a:rPr>
              <a:t>番</a:t>
            </a:r>
            <a:r>
              <a:rPr lang="en-US" altLang="ja-JP" b="0" i="0" dirty="0">
                <a:solidFill>
                  <a:srgbClr val="333333"/>
                </a:solidFill>
                <a:effectLst/>
                <a:latin typeface="BlinkMacSystemFont"/>
              </a:rPr>
              <a:t>3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BlinkMacSystemFont"/>
              </a:rPr>
              <a:t>号です。</a:t>
            </a:r>
            <a:r>
              <a:rPr lang="ja-JP" altLang="en-US" dirty="0"/>
              <a:t/>
            </a:r>
            <a:br>
              <a:rPr lang="ja-JP" altLang="en-US" dirty="0"/>
            </a:br>
            <a:r>
              <a:rPr lang="ja-JP" altLang="en-US" b="1" i="0" dirty="0">
                <a:solidFill>
                  <a:srgbClr val="333333"/>
                </a:solidFill>
                <a:effectLst/>
                <a:latin typeface="BlinkMacSystemFont"/>
              </a:rPr>
              <a:t>消防署：　近くに、何か目標がありますか。</a:t>
            </a:r>
            <a:r>
              <a:rPr lang="ja-JP" altLang="en-US" dirty="0"/>
              <a:t/>
            </a:r>
            <a:br>
              <a:rPr lang="ja-JP" altLang="en-US" dirty="0"/>
            </a:br>
            <a:r>
              <a:rPr lang="ja-JP" altLang="en-US" b="0" i="0" dirty="0">
                <a:solidFill>
                  <a:srgbClr val="333333"/>
                </a:solidFill>
                <a:effectLst/>
                <a:latin typeface="BlinkMacSystemFont"/>
              </a:rPr>
              <a:t>通報者：　公立図書館の隣です。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BFBCD-4B72-4CC2-AA23-CC996959229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7769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各競技で</a:t>
            </a:r>
            <a:r>
              <a:rPr lang="ja-JP" altLang="en-US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救護上予期される外傷・疾病を考慮する必要があります。</a:t>
            </a:r>
            <a:endParaRPr lang="en-US" altLang="ja-JP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BFBCD-4B72-4CC2-AA23-CC996959229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4342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27% of schools (n = 29/109; 16 missing) was the EAP described as being approved and formally signed by the physician.</a:t>
            </a:r>
          </a:p>
          <a:p>
            <a:endParaRPr kumimoji="1" lang="en-US" altLang="ja-JP" b="0" i="0" dirty="0">
              <a:solidFill>
                <a:srgbClr val="212121"/>
              </a:solidFill>
              <a:effectLst/>
              <a:latin typeface="Cambria" panose="02040503050406030204" pitchFamily="18" charset="0"/>
            </a:endParaRPr>
          </a:p>
          <a:p>
            <a:pPr algn="l"/>
            <a:r>
              <a:rPr kumimoji="1" lang="en-US" altLang="ja-JP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McLeod TCV et al. </a:t>
            </a:r>
            <a:r>
              <a:rPr lang="en-US" altLang="ja-JP" b="0" i="0" dirty="0"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Emergency Preparedness of Secondary School Athletic Programs in Arizona. </a:t>
            </a:r>
            <a:r>
              <a:rPr lang="fr-FR" altLang="ja-JP" b="0" i="0" dirty="0">
                <a:solidFill>
                  <a:srgbClr val="5B616B"/>
                </a:solidFill>
                <a:effectLst/>
                <a:latin typeface="BlinkMacSystemFont"/>
              </a:rPr>
              <a:t>J Athl Train</a:t>
            </a:r>
            <a:r>
              <a:rPr lang="fr-FR" altLang="ja-JP" b="0" i="0" cap="small" dirty="0">
                <a:solidFill>
                  <a:srgbClr val="5B616B"/>
                </a:solidFill>
                <a:effectLst/>
                <a:latin typeface="BlinkMacSystemFont"/>
              </a:rPr>
              <a:t> </a:t>
            </a:r>
            <a:r>
              <a:rPr lang="fr-FR" altLang="ja-JP" b="0" i="0" dirty="0">
                <a:solidFill>
                  <a:srgbClr val="5B616B"/>
                </a:solidFill>
                <a:effectLst/>
                <a:latin typeface="BlinkMacSystemFont"/>
              </a:rPr>
              <a:t>54(2):133-141, 2019</a:t>
            </a:r>
            <a:endParaRPr lang="en-US" altLang="ja-JP" b="1" i="0" dirty="0">
              <a:solidFill>
                <a:srgbClr val="212121"/>
              </a:solidFill>
              <a:effectLst/>
              <a:latin typeface="Merriweather" panose="00000500000000000000" pitchFamily="2" charset="0"/>
            </a:endParaRPr>
          </a:p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BFBCD-4B72-4CC2-AA23-CC9969592295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9828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F4A16DE7-8EB4-4837-A2D2-A60B950978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xmlns="" id="{65B9DDBF-C8A4-47A6-A346-60A989D808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7C984171-79F4-441D-9E8B-DBFF0758D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966E-E165-4CF1-85F4-BF60BE20AAD4}" type="datetimeFigureOut">
              <a:rPr kumimoji="1" lang="ja-JP" altLang="en-US" smtClean="0"/>
              <a:t>2023/9/4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0D6923AB-D7D3-4D54-811F-453AC43D1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E26D487D-271B-4D53-8FD2-0BCCDD285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5BEF-8279-4507-972C-67410102C5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4067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FAE08D0B-1D54-4948-8C55-052A345EB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xmlns="" id="{9D9CA1A6-5BC5-480C-947C-74381FA58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12CB6CA7-D6CF-4004-AAC7-E5515BA00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966E-E165-4CF1-85F4-BF60BE20AAD4}" type="datetimeFigureOut">
              <a:rPr kumimoji="1" lang="ja-JP" altLang="en-US" smtClean="0"/>
              <a:t>2023/9/4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767CEFFF-FB57-4BF1-BC25-214C06DE1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37EE9364-B3ED-46D4-A424-BDAC52C0B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5BEF-8279-4507-972C-67410102C5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8806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xmlns="" id="{6543EE25-DF7D-4074-BB1A-478E22004B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xmlns="" id="{49205E75-C800-40E5-92E1-B1E5BDF0BD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9EDD21D3-4021-4CC6-8E06-F751826BD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966E-E165-4CF1-85F4-BF60BE20AAD4}" type="datetimeFigureOut">
              <a:rPr kumimoji="1" lang="ja-JP" altLang="en-US" smtClean="0"/>
              <a:t>2023/9/4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F873E127-BF42-4607-9AF3-0D3D46557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3FB99EEB-47A9-4EE5-95D6-8EF4575E9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5BEF-8279-4507-972C-67410102C5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146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61C2FFEE-DF2B-45A8-BAAB-D7B586DFC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AA122170-F2F4-46CA-9345-BB02A67E6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4CD17F2A-3B81-4C97-A065-B28DBF56A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966E-E165-4CF1-85F4-BF60BE20AAD4}" type="datetimeFigureOut">
              <a:rPr kumimoji="1" lang="ja-JP" altLang="en-US" smtClean="0"/>
              <a:t>2023/9/4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F52EE214-E285-4E4E-B51A-93D007106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92E14823-1D30-437C-9095-41F71B4D8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5BEF-8279-4507-972C-67410102C5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1358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0CBCBF2F-9060-4D9A-8BC2-87B2D22DC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xmlns="" id="{C2D8A740-ED6E-4B0C-AB2E-69F8A461B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28FF28F7-7A9C-448E-9754-027ABF01A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966E-E165-4CF1-85F4-BF60BE20AAD4}" type="datetimeFigureOut">
              <a:rPr kumimoji="1" lang="ja-JP" altLang="en-US" smtClean="0"/>
              <a:t>2023/9/4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C5B02AE0-F82D-4CFA-A928-E1554940E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68E06065-8876-4E95-9B4C-D5559B409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5BEF-8279-4507-972C-67410102C5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087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03AF5267-9A61-4FED-8F2B-22D6CB5AA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9F918C8E-937E-4E19-B94D-6FFEC32F41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xmlns="" id="{159469BC-12CC-4EB3-8D28-78A4B52E2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xmlns="" id="{DA2C2635-7062-4C32-ACF0-DDD575C6D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966E-E165-4CF1-85F4-BF60BE20AAD4}" type="datetimeFigureOut">
              <a:rPr kumimoji="1" lang="ja-JP" altLang="en-US" smtClean="0"/>
              <a:t>2023/9/4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xmlns="" id="{C9B82645-E320-44C9-BEEA-3A5696A25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xmlns="" id="{42065F9A-7B46-46B8-BB7F-DC50C0697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5BEF-8279-4507-972C-67410102C5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3574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C1E294EC-3836-4225-90EF-DF60D97BF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xmlns="" id="{C1CF9226-8D85-4008-AD3A-6D578DD5F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xmlns="" id="{F23AEBC8-A0C0-4C85-81FC-7BF77CD76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xmlns="" id="{FF9D0A91-70E2-4AEE-8C3D-5FE1F25580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xmlns="" id="{5305C420-4DEA-493B-B8AF-3DAD958523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xmlns="" id="{E4E7F149-8E6E-4A50-A13B-5DA85D317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966E-E165-4CF1-85F4-BF60BE20AAD4}" type="datetimeFigureOut">
              <a:rPr kumimoji="1" lang="ja-JP" altLang="en-US" smtClean="0"/>
              <a:t>2023/9/4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xmlns="" id="{EE315E2E-51E2-4CE3-B5FD-B4C8436CE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xmlns="" id="{AD766273-B061-4F5C-80F2-385E7133B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5BEF-8279-4507-972C-67410102C5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5961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92BA397C-50BC-4A13-A231-1D8CFEF85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xmlns="" id="{46466FF9-40C2-4E5E-89A1-54CC8C996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966E-E165-4CF1-85F4-BF60BE20AAD4}" type="datetimeFigureOut">
              <a:rPr kumimoji="1" lang="ja-JP" altLang="en-US" smtClean="0"/>
              <a:t>2023/9/4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xmlns="" id="{E33A90EF-D2A2-4758-98BF-C17D8B619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xmlns="" id="{BAAA2CA4-BA41-4DBE-B53B-C7ED94D37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5BEF-8279-4507-972C-67410102C5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0053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xmlns="" id="{AE8A4DF3-98FE-4D6F-BDD8-90468F01F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966E-E165-4CF1-85F4-BF60BE20AAD4}" type="datetimeFigureOut">
              <a:rPr kumimoji="1" lang="ja-JP" altLang="en-US" smtClean="0"/>
              <a:t>2023/9/4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xmlns="" id="{DE87EA56-D0CE-436C-BCB1-C195FBB8D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="" id="{71207229-DE33-4727-AD6F-B26E8CD52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5BEF-8279-4507-972C-67410102C5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9416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05AE78A3-A769-41B5-A6F4-DCA4B7B20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6AC1AEAE-34EA-45C3-8E0E-4132563B2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xmlns="" id="{E2E2CB25-952E-4454-A5D2-7FF79B331C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xmlns="" id="{52E68C1A-EB08-4502-9717-5B3CCC219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966E-E165-4CF1-85F4-BF60BE20AAD4}" type="datetimeFigureOut">
              <a:rPr kumimoji="1" lang="ja-JP" altLang="en-US" smtClean="0"/>
              <a:t>2023/9/4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xmlns="" id="{AAAEA3AC-6875-440C-843E-2E6B1456E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xmlns="" id="{3723C965-A04F-4AAC-8E6E-21FC5ABF6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5BEF-8279-4507-972C-67410102C5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6542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B00FA8C1-DA5D-4610-88A9-65A76919F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xmlns="" id="{512C2776-8719-4CDC-9978-BA3209447F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xmlns="" id="{46919AAD-C513-483D-8022-1625F5045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xmlns="" id="{BC7719C7-16FB-4EAB-A928-38076D7FD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966E-E165-4CF1-85F4-BF60BE20AAD4}" type="datetimeFigureOut">
              <a:rPr kumimoji="1" lang="ja-JP" altLang="en-US" smtClean="0"/>
              <a:t>2023/9/4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xmlns="" id="{E4BEA3BA-D3FE-4064-A911-92BB0E0F8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xmlns="" id="{F8D0F927-0E06-407D-8472-514B8173B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5BEF-8279-4507-972C-67410102C5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3694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xmlns="" id="{3168A602-70AF-49FF-BA68-3E3FE922F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xmlns="" id="{E39BA9A7-3BD9-4198-91EA-1DAA91434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E2596641-27D7-49F3-A0AB-A32A8527A8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C966E-E165-4CF1-85F4-BF60BE20AAD4}" type="datetimeFigureOut">
              <a:rPr kumimoji="1" lang="ja-JP" altLang="en-US" smtClean="0"/>
              <a:t>2023/9/4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113D412F-3703-4693-9F78-B1FD6CEAB7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C87B82F6-4E59-4FD3-9490-1EC6BD1E2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85BEF-8279-4507-972C-67410102C5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115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xmlns="" id="{382C152A-8992-4C40-A318-CC6F1B772689}"/>
              </a:ext>
            </a:extLst>
          </p:cNvPr>
          <p:cNvSpPr txBox="1"/>
          <p:nvPr/>
        </p:nvSpPr>
        <p:spPr>
          <a:xfrm>
            <a:off x="6345289" y="427576"/>
            <a:ext cx="3207929" cy="13018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801" b="1" dirty="0">
                <a:solidFill>
                  <a:schemeClr val="bg1"/>
                </a:solidFill>
                <a:highlight>
                  <a:srgbClr val="000000"/>
                </a:highligh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AED</a:t>
            </a:r>
            <a:r>
              <a:rPr lang="ja-JP" altLang="en-US" sz="1801" b="1" dirty="0">
                <a:solidFill>
                  <a:schemeClr val="bg1"/>
                </a:solidFill>
                <a:highlight>
                  <a:srgbClr val="000000"/>
                </a:highligh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設置場所＆搬送ルート：</a:t>
            </a:r>
            <a:endParaRPr lang="en-US" altLang="ja-JP" sz="1801" b="1" dirty="0">
              <a:solidFill>
                <a:schemeClr val="bg1"/>
              </a:solidFill>
              <a:highlight>
                <a:srgbClr val="000000"/>
              </a:highlight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801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</a:t>
            </a:r>
            <a:endParaRPr lang="en-US" altLang="ja-JP" sz="1801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801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</a:t>
            </a:r>
          </a:p>
        </p:txBody>
      </p: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xmlns="" id="{862E42CB-4319-4E57-8204-C3FD6D9E1DDA}"/>
              </a:ext>
            </a:extLst>
          </p:cNvPr>
          <p:cNvCxnSpPr>
            <a:cxnSpLocks/>
          </p:cNvCxnSpPr>
          <p:nvPr/>
        </p:nvCxnSpPr>
        <p:spPr>
          <a:xfrm>
            <a:off x="6445348" y="1472543"/>
            <a:ext cx="55485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xmlns="" id="{DF5B44EF-329C-49D2-B90C-FAF0F8F3DB40}"/>
              </a:ext>
            </a:extLst>
          </p:cNvPr>
          <p:cNvGrpSpPr/>
          <p:nvPr/>
        </p:nvGrpSpPr>
        <p:grpSpPr>
          <a:xfrm>
            <a:off x="6445348" y="1136311"/>
            <a:ext cx="5767279" cy="5607098"/>
            <a:chOff x="6170247" y="-2614667"/>
            <a:chExt cx="5767279" cy="5607098"/>
          </a:xfrm>
        </p:grpSpPr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xmlns="" id="{7775CC77-3557-43D6-9000-CE862EF569E1}"/>
                </a:ext>
              </a:extLst>
            </p:cNvPr>
            <p:cNvSpPr txBox="1"/>
            <p:nvPr/>
          </p:nvSpPr>
          <p:spPr>
            <a:xfrm>
              <a:off x="6217950" y="2218090"/>
              <a:ext cx="5719576" cy="470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1801" b="1" dirty="0">
                  <a:solidFill>
                    <a:schemeClr val="bg1"/>
                  </a:solidFill>
                  <a:highlight>
                    <a:srgbClr val="000000"/>
                  </a:highlight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＊備考：</a:t>
              </a:r>
              <a:r>
                <a:rPr lang="ja-JP" altLang="en-US" sz="1801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　　　　　　　　　　　　　　　　　　　　　　　　　　　　　　　　　　　　　　　</a:t>
              </a:r>
            </a:p>
          </p:txBody>
        </p:sp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xmlns="" id="{99988165-CD3D-41ED-B89A-A70C460F049D}"/>
                </a:ext>
              </a:extLst>
            </p:cNvPr>
            <p:cNvCxnSpPr>
              <a:cxnSpLocks/>
            </p:cNvCxnSpPr>
            <p:nvPr/>
          </p:nvCxnSpPr>
          <p:spPr>
            <a:xfrm>
              <a:off x="6170247" y="-2614667"/>
              <a:ext cx="554857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xmlns="" id="{EDD80A72-D629-4903-A653-3130A9DC26C6}"/>
                </a:ext>
              </a:extLst>
            </p:cNvPr>
            <p:cNvCxnSpPr>
              <a:cxnSpLocks/>
            </p:cNvCxnSpPr>
            <p:nvPr/>
          </p:nvCxnSpPr>
          <p:spPr>
            <a:xfrm>
              <a:off x="6325876" y="2992431"/>
              <a:ext cx="54696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xmlns="" id="{11D02678-0535-4AB1-84A9-270485AAC7BC}"/>
              </a:ext>
            </a:extLst>
          </p:cNvPr>
          <p:cNvGrpSpPr/>
          <p:nvPr/>
        </p:nvGrpSpPr>
        <p:grpSpPr>
          <a:xfrm>
            <a:off x="67845" y="35350"/>
            <a:ext cx="11819357" cy="461665"/>
            <a:chOff x="67843" y="75687"/>
            <a:chExt cx="11819357" cy="461665"/>
          </a:xfrm>
        </p:grpSpPr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xmlns="" id="{EEFB3412-5C73-4104-8300-FB95B71C9A1E}"/>
                </a:ext>
              </a:extLst>
            </p:cNvPr>
            <p:cNvSpPr txBox="1"/>
            <p:nvPr/>
          </p:nvSpPr>
          <p:spPr>
            <a:xfrm flipH="1">
              <a:off x="67843" y="75687"/>
              <a:ext cx="109708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　　「</a:t>
              </a:r>
              <a:r>
                <a:rPr lang="en-US" altLang="ja-JP" sz="2400" b="1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JAFA  EAP</a:t>
              </a:r>
              <a:r>
                <a:rPr lang="en-US" altLang="ja-JP" b="1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(</a:t>
              </a:r>
              <a:r>
                <a:rPr lang="ja-JP" altLang="en-US" b="1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エマージェンシーアクションプラン</a:t>
              </a:r>
              <a:r>
                <a:rPr lang="en-US" altLang="ja-JP" b="1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)</a:t>
              </a:r>
              <a:r>
                <a:rPr lang="ja-JP" altLang="en-US" sz="2400" b="1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」</a:t>
              </a:r>
              <a:r>
                <a:rPr lang="en-US" altLang="ja-JP" sz="2400" b="1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(</a:t>
              </a:r>
              <a:r>
                <a:rPr lang="ja-JP" altLang="en-US" sz="2400" b="1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試合会場 </a:t>
              </a:r>
              <a:r>
                <a:rPr lang="en-US" altLang="ja-JP" sz="2400" b="1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or </a:t>
              </a:r>
              <a:r>
                <a:rPr lang="ja-JP" altLang="en-US" sz="2400" b="1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練習場所</a:t>
              </a:r>
              <a:r>
                <a:rPr lang="en-US" altLang="ja-JP" sz="2400" b="1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)</a:t>
              </a:r>
              <a:r>
                <a:rPr lang="ja-JP" altLang="en-US" sz="2400" b="1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                  </a:t>
              </a:r>
            </a:p>
          </p:txBody>
        </p: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xmlns="" id="{F3AB2E90-F447-4DEF-8089-2367218C5465}"/>
                </a:ext>
              </a:extLst>
            </p:cNvPr>
            <p:cNvCxnSpPr/>
            <p:nvPr/>
          </p:nvCxnSpPr>
          <p:spPr>
            <a:xfrm>
              <a:off x="236483" y="523394"/>
              <a:ext cx="1165071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xmlns="" id="{4AA8E1BC-5B94-494A-894A-C39C47005EA1}"/>
                </a:ext>
              </a:extLst>
            </p:cNvPr>
            <p:cNvSpPr txBox="1"/>
            <p:nvPr/>
          </p:nvSpPr>
          <p:spPr>
            <a:xfrm>
              <a:off x="10462053" y="163929"/>
              <a:ext cx="1227438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2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2023</a:t>
              </a:r>
              <a:r>
                <a:rPr lang="ja-JP" altLang="en-US" sz="12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年８月版</a:t>
              </a:r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xmlns="" id="{26124FBF-0C72-4161-A185-4C30468D6B18}"/>
              </a:ext>
            </a:extLst>
          </p:cNvPr>
          <p:cNvGrpSpPr/>
          <p:nvPr/>
        </p:nvGrpSpPr>
        <p:grpSpPr>
          <a:xfrm>
            <a:off x="109381" y="442350"/>
            <a:ext cx="5986621" cy="1064285"/>
            <a:chOff x="410607" y="574997"/>
            <a:chExt cx="5986621" cy="853446"/>
          </a:xfrm>
        </p:grpSpPr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xmlns="" id="{BB2800A8-B9DF-4A2C-BE91-489BDD23B226}"/>
                </a:ext>
              </a:extLst>
            </p:cNvPr>
            <p:cNvSpPr txBox="1"/>
            <p:nvPr/>
          </p:nvSpPr>
          <p:spPr>
            <a:xfrm>
              <a:off x="410607" y="574997"/>
              <a:ext cx="5986619" cy="710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1801" b="1" dirty="0">
                  <a:solidFill>
                    <a:schemeClr val="bg1"/>
                  </a:solidFill>
                  <a:highlight>
                    <a:srgbClr val="000000"/>
                  </a:highlight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試合会場：</a:t>
              </a:r>
              <a:r>
                <a:rPr lang="ja-JP" altLang="en-US" sz="1400" b="1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会場名</a:t>
              </a:r>
              <a:r>
                <a:rPr lang="en-US" altLang="ja-JP" sz="1400" b="1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:                    </a:t>
              </a:r>
              <a:r>
                <a:rPr lang="ja-JP" altLang="en-US" sz="1400" b="1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　住所：</a:t>
              </a:r>
              <a:endParaRPr lang="en-US" altLang="ja-JP" sz="1400" b="1" dirty="0">
                <a:solidFill>
                  <a:schemeClr val="bg1"/>
                </a:solidFill>
                <a:highlight>
                  <a:srgbClr val="000000"/>
                </a:highligh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801" b="1" dirty="0">
                  <a:solidFill>
                    <a:schemeClr val="bg1"/>
                  </a:solidFill>
                  <a:highlight>
                    <a:srgbClr val="000000"/>
                  </a:highlight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練習場所 </a:t>
              </a:r>
              <a:r>
                <a:rPr lang="en-US" altLang="ja-JP" sz="1801" b="1" dirty="0">
                  <a:solidFill>
                    <a:schemeClr val="bg1"/>
                  </a:solidFill>
                  <a:highlight>
                    <a:srgbClr val="000000"/>
                  </a:highlight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: </a:t>
              </a:r>
              <a:r>
                <a:rPr lang="ja-JP" altLang="en-US" sz="1400" b="1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チーム名</a:t>
              </a:r>
              <a:r>
                <a:rPr lang="en-US" altLang="ja-JP" sz="1400" b="1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:                 </a:t>
              </a:r>
              <a:r>
                <a:rPr lang="ja-JP" altLang="en-US" sz="1400" b="1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　住所：</a:t>
              </a:r>
            </a:p>
          </p:txBody>
        </p:sp>
        <p:cxnSp>
          <p:nvCxnSpPr>
            <p:cNvPr id="5" name="直線コネクタ 4">
              <a:extLst>
                <a:ext uri="{FF2B5EF4-FFF2-40B4-BE49-F238E27FC236}">
                  <a16:creationId xmlns:a16="http://schemas.microsoft.com/office/drawing/2014/main" xmlns="" id="{FF9AD331-4C02-4527-874D-7B7016BDCB2F}"/>
                </a:ext>
              </a:extLst>
            </p:cNvPr>
            <p:cNvCxnSpPr>
              <a:cxnSpLocks/>
            </p:cNvCxnSpPr>
            <p:nvPr/>
          </p:nvCxnSpPr>
          <p:spPr>
            <a:xfrm>
              <a:off x="1592311" y="1013737"/>
              <a:ext cx="4804917" cy="161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xmlns="" id="{2A4B7922-AD4C-4AAF-8507-8DB3BDE922A5}"/>
                </a:ext>
              </a:extLst>
            </p:cNvPr>
            <p:cNvCxnSpPr>
              <a:cxnSpLocks/>
            </p:cNvCxnSpPr>
            <p:nvPr/>
          </p:nvCxnSpPr>
          <p:spPr>
            <a:xfrm>
              <a:off x="1558154" y="1408525"/>
              <a:ext cx="4804917" cy="199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xmlns="" id="{FE8D518A-922E-49A2-B996-E51415ABD42B}"/>
              </a:ext>
            </a:extLst>
          </p:cNvPr>
          <p:cNvGrpSpPr/>
          <p:nvPr/>
        </p:nvGrpSpPr>
        <p:grpSpPr>
          <a:xfrm>
            <a:off x="109561" y="1481796"/>
            <a:ext cx="5986439" cy="1524158"/>
            <a:chOff x="-200418" y="1489520"/>
            <a:chExt cx="5986439" cy="1524158"/>
          </a:xfrm>
        </p:grpSpPr>
        <p:grpSp>
          <p:nvGrpSpPr>
            <p:cNvPr id="47" name="グループ化 46">
              <a:extLst>
                <a:ext uri="{FF2B5EF4-FFF2-40B4-BE49-F238E27FC236}">
                  <a16:creationId xmlns:a16="http://schemas.microsoft.com/office/drawing/2014/main" xmlns="" id="{FFDA3E4F-5924-4222-BBDD-E8388D17E255}"/>
                </a:ext>
              </a:extLst>
            </p:cNvPr>
            <p:cNvGrpSpPr/>
            <p:nvPr/>
          </p:nvGrpSpPr>
          <p:grpSpPr>
            <a:xfrm>
              <a:off x="-200418" y="1489520"/>
              <a:ext cx="3639235" cy="1524158"/>
              <a:chOff x="-73316" y="1488676"/>
              <a:chExt cx="3639235" cy="1524159"/>
            </a:xfrm>
          </p:grpSpPr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xmlns="" id="{07F1E2A6-CE37-4AA5-B8A4-37DAAC184D13}"/>
                  </a:ext>
                </a:extLst>
              </p:cNvPr>
              <p:cNvSpPr/>
              <p:nvPr/>
            </p:nvSpPr>
            <p:spPr>
              <a:xfrm>
                <a:off x="-73316" y="1488676"/>
                <a:ext cx="1107996" cy="42793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ts val="2800"/>
                  </a:lnSpc>
                </a:pPr>
                <a:r>
                  <a:rPr lang="ja-JP" altLang="en-US" sz="1801" b="1" dirty="0">
                    <a:solidFill>
                      <a:schemeClr val="bg1"/>
                    </a:solidFill>
                    <a:highlight>
                      <a:srgbClr val="000000"/>
                    </a:highlight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担当者：</a:t>
                </a:r>
                <a:endParaRPr lang="en-US" altLang="ja-JP" sz="1801" b="1" dirty="0">
                  <a:solidFill>
                    <a:schemeClr val="bg1"/>
                  </a:solidFill>
                  <a:highlight>
                    <a:srgbClr val="000000"/>
                  </a:highlight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endParaRPr>
              </a:p>
            </p:txBody>
          </p:sp>
          <p:grpSp>
            <p:nvGrpSpPr>
              <p:cNvPr id="43" name="グループ化 42">
                <a:extLst>
                  <a:ext uri="{FF2B5EF4-FFF2-40B4-BE49-F238E27FC236}">
                    <a16:creationId xmlns:a16="http://schemas.microsoft.com/office/drawing/2014/main" xmlns="" id="{874C1162-949A-4C48-86E5-4AD67B13EA67}"/>
                  </a:ext>
                </a:extLst>
              </p:cNvPr>
              <p:cNvGrpSpPr/>
              <p:nvPr/>
            </p:nvGrpSpPr>
            <p:grpSpPr>
              <a:xfrm>
                <a:off x="947646" y="1501797"/>
                <a:ext cx="2618273" cy="1511038"/>
                <a:chOff x="947646" y="1501797"/>
                <a:chExt cx="2618273" cy="1511038"/>
              </a:xfrm>
            </p:grpSpPr>
            <p:sp>
              <p:nvSpPr>
                <p:cNvPr id="39" name="テキスト ボックス 38">
                  <a:extLst>
                    <a:ext uri="{FF2B5EF4-FFF2-40B4-BE49-F238E27FC236}">
                      <a16:creationId xmlns:a16="http://schemas.microsoft.com/office/drawing/2014/main" xmlns="" id="{B1602B85-4775-473F-B85F-79C53D5FDD89}"/>
                    </a:ext>
                  </a:extLst>
                </p:cNvPr>
                <p:cNvSpPr txBox="1"/>
                <p:nvPr/>
              </p:nvSpPr>
              <p:spPr>
                <a:xfrm>
                  <a:off x="947646" y="1507678"/>
                  <a:ext cx="2089033" cy="15051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2800"/>
                    </a:lnSpc>
                  </a:pPr>
                  <a:r>
                    <a:rPr lang="ja-JP" altLang="en-US" sz="1801" dirty="0">
                      <a:latin typeface="UD デジタル 教科書体 NP-R" panose="02020400000000000000" pitchFamily="18" charset="-128"/>
                      <a:ea typeface="UD デジタル 教科書体 NP-R" panose="02020400000000000000" pitchFamily="18" charset="-128"/>
                    </a:rPr>
                    <a:t>①応急対応　　　</a:t>
                  </a:r>
                  <a:endParaRPr lang="en-US" altLang="ja-JP" sz="1801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endParaRPr>
                </a:p>
                <a:p>
                  <a:pPr>
                    <a:lnSpc>
                      <a:spcPts val="2800"/>
                    </a:lnSpc>
                  </a:pPr>
                  <a:r>
                    <a:rPr lang="ja-JP" altLang="en-US" sz="1801" dirty="0">
                      <a:latin typeface="UD デジタル 教科書体 NP-R" panose="02020400000000000000" pitchFamily="18" charset="-128"/>
                      <a:ea typeface="UD デジタル 教科書体 NP-R" panose="02020400000000000000" pitchFamily="18" charset="-128"/>
                    </a:rPr>
                    <a:t>②連　絡　　　</a:t>
                  </a:r>
                  <a:endParaRPr lang="en-US" altLang="ja-JP" sz="1801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endParaRPr>
                </a:p>
                <a:p>
                  <a:pPr>
                    <a:lnSpc>
                      <a:spcPts val="2800"/>
                    </a:lnSpc>
                  </a:pPr>
                  <a:r>
                    <a:rPr lang="ja-JP" altLang="en-US" sz="1801" dirty="0">
                      <a:latin typeface="UD デジタル 教科書体 NP-R" panose="02020400000000000000" pitchFamily="18" charset="-128"/>
                      <a:ea typeface="UD デジタル 教科書体 NP-R" panose="02020400000000000000" pitchFamily="18" charset="-128"/>
                    </a:rPr>
                    <a:t>③</a:t>
                  </a:r>
                  <a:r>
                    <a:rPr lang="en-US" altLang="ja-JP" sz="1801" dirty="0">
                      <a:latin typeface="UD デジタル 教科書体 NP-R" panose="02020400000000000000" pitchFamily="18" charset="-128"/>
                      <a:ea typeface="UD デジタル 教科書体 NP-R" panose="02020400000000000000" pitchFamily="18" charset="-128"/>
                    </a:rPr>
                    <a:t>A E D </a:t>
                  </a:r>
                  <a:r>
                    <a:rPr lang="ja-JP" altLang="en-US" sz="1801" dirty="0">
                      <a:latin typeface="UD デジタル 教科書体 NP-R" panose="02020400000000000000" pitchFamily="18" charset="-128"/>
                      <a:ea typeface="UD デジタル 教科書体 NP-R" panose="02020400000000000000" pitchFamily="18" charset="-128"/>
                    </a:rPr>
                    <a:t>確保  </a:t>
                  </a:r>
                  <a:endParaRPr lang="en-US" altLang="ja-JP" sz="1801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endParaRPr>
                </a:p>
                <a:p>
                  <a:pPr>
                    <a:lnSpc>
                      <a:spcPts val="2800"/>
                    </a:lnSpc>
                  </a:pPr>
                  <a:r>
                    <a:rPr lang="ja-JP" altLang="en-US" sz="1801" dirty="0">
                      <a:latin typeface="UD デジタル 教科書体 NP-R" panose="02020400000000000000" pitchFamily="18" charset="-128"/>
                      <a:ea typeface="UD デジタル 教科書体 NP-R" panose="02020400000000000000" pitchFamily="18" charset="-128"/>
                    </a:rPr>
                    <a:t>④救急車誘導</a:t>
                  </a:r>
                </a:p>
              </p:txBody>
            </p:sp>
            <p:sp>
              <p:nvSpPr>
                <p:cNvPr id="42" name="テキスト ボックス 41">
                  <a:extLst>
                    <a:ext uri="{FF2B5EF4-FFF2-40B4-BE49-F238E27FC236}">
                      <a16:creationId xmlns:a16="http://schemas.microsoft.com/office/drawing/2014/main" xmlns="" id="{8EE5E27D-3499-424B-A900-E20C8B350B3C}"/>
                    </a:ext>
                  </a:extLst>
                </p:cNvPr>
                <p:cNvSpPr txBox="1"/>
                <p:nvPr/>
              </p:nvSpPr>
              <p:spPr>
                <a:xfrm>
                  <a:off x="2457923" y="1501797"/>
                  <a:ext cx="1107996" cy="15051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2800"/>
                    </a:lnSpc>
                  </a:pPr>
                  <a:r>
                    <a:rPr lang="ja-JP" altLang="en-US" sz="1801" dirty="0">
                      <a:latin typeface="UD デジタル 教科書体 NP-R" panose="02020400000000000000" pitchFamily="18" charset="-128"/>
                      <a:ea typeface="UD デジタル 教科書体 NP-R" panose="02020400000000000000" pitchFamily="18" charset="-128"/>
                    </a:rPr>
                    <a:t>：</a:t>
                  </a:r>
                  <a:endParaRPr lang="en-US" altLang="ja-JP" sz="1801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endParaRPr>
                </a:p>
                <a:p>
                  <a:pPr>
                    <a:lnSpc>
                      <a:spcPts val="2800"/>
                    </a:lnSpc>
                  </a:pPr>
                  <a:r>
                    <a:rPr lang="ja-JP" altLang="en-US" sz="1801" dirty="0">
                      <a:latin typeface="UD デジタル 教科書体 NP-R" panose="02020400000000000000" pitchFamily="18" charset="-128"/>
                      <a:ea typeface="UD デジタル 教科書体 NP-R" panose="02020400000000000000" pitchFamily="18" charset="-128"/>
                    </a:rPr>
                    <a:t>：</a:t>
                  </a:r>
                  <a:endParaRPr lang="en-US" altLang="ja-JP" sz="1801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endParaRPr>
                </a:p>
                <a:p>
                  <a:pPr>
                    <a:lnSpc>
                      <a:spcPts val="2800"/>
                    </a:lnSpc>
                  </a:pPr>
                  <a:r>
                    <a:rPr lang="ja-JP" altLang="en-US" sz="1801" dirty="0">
                      <a:latin typeface="UD デジタル 教科書体 NP-R" panose="02020400000000000000" pitchFamily="18" charset="-128"/>
                      <a:ea typeface="UD デジタル 教科書体 NP-R" panose="02020400000000000000" pitchFamily="18" charset="-128"/>
                    </a:rPr>
                    <a:t>：</a:t>
                  </a:r>
                  <a:endParaRPr lang="en-US" altLang="ja-JP" sz="1801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endParaRPr>
                </a:p>
                <a:p>
                  <a:pPr>
                    <a:lnSpc>
                      <a:spcPts val="2800"/>
                    </a:lnSpc>
                  </a:pPr>
                  <a:r>
                    <a:rPr lang="ja-JP" altLang="en-US" sz="1801" dirty="0">
                      <a:latin typeface="UD デジタル 教科書体 NP-R" panose="02020400000000000000" pitchFamily="18" charset="-128"/>
                      <a:ea typeface="UD デジタル 教科書体 NP-R" panose="02020400000000000000" pitchFamily="18" charset="-128"/>
                    </a:rPr>
                    <a:t>：　　　</a:t>
                  </a:r>
                  <a:endParaRPr lang="en-US" altLang="ja-JP" sz="1801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endParaRPr>
                </a:p>
              </p:txBody>
            </p:sp>
          </p:grpSp>
        </p:grpSp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xmlns="" id="{FB95F550-49A5-433E-A2A7-53ED21A94960}"/>
                </a:ext>
              </a:extLst>
            </p:cNvPr>
            <p:cNvCxnSpPr>
              <a:cxnSpLocks/>
            </p:cNvCxnSpPr>
            <p:nvPr/>
          </p:nvCxnSpPr>
          <p:spPr>
            <a:xfrm>
              <a:off x="2650773" y="1872112"/>
              <a:ext cx="31010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xmlns="" id="{BE5EBED9-44B8-4713-9C4A-8AF43A99CA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0773" y="2226045"/>
              <a:ext cx="3101091" cy="58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xmlns="" id="{B632E00B-0953-4719-9BB2-87EE22F50B55}"/>
                </a:ext>
              </a:extLst>
            </p:cNvPr>
            <p:cNvCxnSpPr>
              <a:cxnSpLocks/>
            </p:cNvCxnSpPr>
            <p:nvPr/>
          </p:nvCxnSpPr>
          <p:spPr>
            <a:xfrm>
              <a:off x="2650773" y="2606277"/>
              <a:ext cx="31010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xmlns="" id="{5414DE1F-AE55-4516-A2F5-908FD0CB8125}"/>
                </a:ext>
              </a:extLst>
            </p:cNvPr>
            <p:cNvCxnSpPr>
              <a:cxnSpLocks/>
            </p:cNvCxnSpPr>
            <p:nvPr/>
          </p:nvCxnSpPr>
          <p:spPr>
            <a:xfrm>
              <a:off x="2650773" y="2998442"/>
              <a:ext cx="3135248" cy="9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xmlns="" id="{4F2EAE60-3BD8-4930-81B4-AFA4C651F031}"/>
              </a:ext>
            </a:extLst>
          </p:cNvPr>
          <p:cNvSpPr txBox="1"/>
          <p:nvPr/>
        </p:nvSpPr>
        <p:spPr>
          <a:xfrm>
            <a:off x="109381" y="3177122"/>
            <a:ext cx="1788430" cy="3694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801" dirty="0">
                <a:solidFill>
                  <a:schemeClr val="bg1"/>
                </a:solidFill>
                <a:highlight>
                  <a:srgbClr val="000000"/>
                </a:highligh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緊急時連絡先：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xmlns="" id="{AA1C1DF9-B5F4-40C6-9B43-1B9633E3A1E4}"/>
              </a:ext>
            </a:extLst>
          </p:cNvPr>
          <p:cNvSpPr/>
          <p:nvPr/>
        </p:nvSpPr>
        <p:spPr>
          <a:xfrm>
            <a:off x="6445348" y="1807484"/>
            <a:ext cx="5685513" cy="42376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1801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xmlns="" id="{EF6BF033-E59C-4CFB-96C5-AB5786EBAB32}"/>
              </a:ext>
            </a:extLst>
          </p:cNvPr>
          <p:cNvSpPr/>
          <p:nvPr/>
        </p:nvSpPr>
        <p:spPr>
          <a:xfrm>
            <a:off x="6416606" y="1876813"/>
            <a:ext cx="48040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>
                <a:highlight>
                  <a:srgbClr val="FFFF00"/>
                </a:highligh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☛ </a:t>
            </a:r>
            <a:r>
              <a:rPr lang="en-US" altLang="ja-JP" sz="1400" dirty="0">
                <a:highlight>
                  <a:srgbClr val="FFFF00"/>
                </a:highligh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MAP</a:t>
            </a:r>
            <a:r>
              <a:rPr lang="ja-JP" altLang="en-US" sz="1400" dirty="0">
                <a:highlight>
                  <a:srgbClr val="FFFF00"/>
                </a:highligh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挿入</a:t>
            </a:r>
            <a:r>
              <a:rPr lang="en-US" altLang="ja-JP" sz="1400" dirty="0">
                <a:highlight>
                  <a:srgbClr val="FFFF00"/>
                </a:highligh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(</a:t>
            </a:r>
            <a:r>
              <a:rPr lang="ja-JP" altLang="en-US" sz="1400" dirty="0">
                <a:highlight>
                  <a:srgbClr val="FFFF00"/>
                </a:highligh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写真、地図、または手書きでも可</a:t>
            </a:r>
            <a:r>
              <a:rPr lang="en-US" altLang="ja-JP" sz="1400" dirty="0">
                <a:highlight>
                  <a:srgbClr val="FFFF00"/>
                </a:highligh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)</a:t>
            </a:r>
            <a:endParaRPr lang="ja-JP" altLang="en-US" sz="1400" dirty="0">
              <a:highlight>
                <a:srgbClr val="FFFF00"/>
              </a:highlight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graphicFrame>
        <p:nvGraphicFramePr>
          <p:cNvPr id="69" name="表 68">
            <a:extLst>
              <a:ext uri="{FF2B5EF4-FFF2-40B4-BE49-F238E27FC236}">
                <a16:creationId xmlns:a16="http://schemas.microsoft.com/office/drawing/2014/main" xmlns="" id="{E820BC62-3BC5-4499-9395-9BABDD0088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461903"/>
              </p:ext>
            </p:extLst>
          </p:nvPr>
        </p:nvGraphicFramePr>
        <p:xfrm>
          <a:off x="109381" y="3573245"/>
          <a:ext cx="6196529" cy="314602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244135">
                  <a:extLst>
                    <a:ext uri="{9D8B030D-6E8A-4147-A177-3AD203B41FA5}">
                      <a16:colId xmlns:a16="http://schemas.microsoft.com/office/drawing/2014/main" xmlns="" val="3188006019"/>
                    </a:ext>
                  </a:extLst>
                </a:gridCol>
                <a:gridCol w="2192885">
                  <a:extLst>
                    <a:ext uri="{9D8B030D-6E8A-4147-A177-3AD203B41FA5}">
                      <a16:colId xmlns:a16="http://schemas.microsoft.com/office/drawing/2014/main" xmlns="" val="1189712309"/>
                    </a:ext>
                  </a:extLst>
                </a:gridCol>
                <a:gridCol w="1759509">
                  <a:extLst>
                    <a:ext uri="{9D8B030D-6E8A-4147-A177-3AD203B41FA5}">
                      <a16:colId xmlns:a16="http://schemas.microsoft.com/office/drawing/2014/main" xmlns="" val="1489334243"/>
                    </a:ext>
                  </a:extLst>
                </a:gridCol>
              </a:tblGrid>
              <a:tr h="3892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病院 </a:t>
                      </a:r>
                      <a:r>
                        <a:rPr kumimoji="1" lang="en-US" altLang="ja-JP" sz="18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/ </a:t>
                      </a:r>
                      <a:r>
                        <a:rPr kumimoji="1" lang="ja-JP" altLang="en-US" sz="18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人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spc="-15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診療時間・休診日</a:t>
                      </a:r>
                      <a:r>
                        <a:rPr kumimoji="1" lang="ja-JP" altLang="en-US" sz="1200" spc="-3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など</a:t>
                      </a:r>
                      <a:endParaRPr kumimoji="1" lang="ja-JP" altLang="en-US" sz="1800" spc="-300" dirty="0"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携帯 </a:t>
                      </a:r>
                      <a:r>
                        <a:rPr kumimoji="1" lang="en-US" altLang="ja-JP" sz="18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/ TEL</a:t>
                      </a:r>
                      <a:endParaRPr kumimoji="1" lang="ja-JP" altLang="en-US" sz="1800" dirty="0"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557047592"/>
                  </a:ext>
                </a:extLst>
              </a:tr>
              <a:tr h="30631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spc="-3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消防署</a:t>
                      </a:r>
                    </a:p>
                  </a:txBody>
                  <a:tcPr marT="45721" marB="45721" anchor="b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 dirty="0"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 dirty="0"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2891827875"/>
                  </a:ext>
                </a:extLst>
              </a:tr>
              <a:tr h="30631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spc="-3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救急センター</a:t>
                      </a:r>
                    </a:p>
                  </a:txBody>
                  <a:tcPr marT="45721" marB="45721" anchor="b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 dirty="0"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 dirty="0"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2577177286"/>
                  </a:ext>
                </a:extLst>
              </a:tr>
              <a:tr h="30631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spc="-3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整形外科</a:t>
                      </a:r>
                    </a:p>
                  </a:txBody>
                  <a:tcPr marT="45721" marB="45721" anchor="b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 dirty="0"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470810116"/>
                  </a:ext>
                </a:extLst>
              </a:tr>
              <a:tr h="306312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200" spc="-3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脳神経外科</a:t>
                      </a:r>
                    </a:p>
                  </a:txBody>
                  <a:tcPr marT="45721" marB="45721" anchor="b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 dirty="0"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2649391"/>
                  </a:ext>
                </a:extLst>
              </a:tr>
              <a:tr h="306312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200" spc="-3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内科</a:t>
                      </a:r>
                    </a:p>
                  </a:txBody>
                  <a:tcPr marT="45721" marB="45721" anchor="b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 dirty="0"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2523439670"/>
                  </a:ext>
                </a:extLst>
              </a:tr>
              <a:tr h="306312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200" spc="-3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監督</a:t>
                      </a:r>
                    </a:p>
                  </a:txBody>
                  <a:tcPr marT="45721" marB="45721" anchor="b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 dirty="0"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 dirty="0"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2708295097"/>
                  </a:ext>
                </a:extLst>
              </a:tr>
              <a:tr h="306312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200" spc="-3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部長</a:t>
                      </a:r>
                    </a:p>
                  </a:txBody>
                  <a:tcPr marT="45721" marB="45721" anchor="b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 dirty="0"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 dirty="0"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478711917"/>
                  </a:ext>
                </a:extLst>
              </a:tr>
              <a:tr h="306312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200" spc="-3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チームドクター</a:t>
                      </a:r>
                    </a:p>
                  </a:txBody>
                  <a:tcPr marT="45721" marB="45721" anchor="b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3408411282"/>
                  </a:ext>
                </a:extLst>
              </a:tr>
              <a:tr h="306312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200" spc="-3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ヘッドトレーナー</a:t>
                      </a:r>
                    </a:p>
                  </a:txBody>
                  <a:tcPr marT="45721" marB="45721" anchor="b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 dirty="0"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 dirty="0"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2923170627"/>
                  </a:ext>
                </a:extLst>
              </a:tr>
            </a:tbl>
          </a:graphicData>
        </a:graphic>
      </p:graphicFrame>
      <p:pic>
        <p:nvPicPr>
          <p:cNvPr id="33" name="図 32">
            <a:extLst>
              <a:ext uri="{FF2B5EF4-FFF2-40B4-BE49-F238E27FC236}">
                <a16:creationId xmlns:a16="http://schemas.microsoft.com/office/drawing/2014/main" xmlns="" id="{7303C2ED-F895-4B43-A332-013604C35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617" y="2202691"/>
            <a:ext cx="457267" cy="486368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xmlns="" id="{96F88F46-3152-4902-A6C6-0F39979117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89" b="94137" l="3268" r="47386">
                        <a14:foregroundMark x1="9314" y1="22801" x2="39216" y2="25407"/>
                        <a14:foregroundMark x1="44608" y1="23127" x2="42157" y2="85016"/>
                        <a14:foregroundMark x1="42157" y1="85016" x2="42157" y2="85668"/>
                        <a14:foregroundMark x1="42974" y1="92508" x2="22386" y2="88599"/>
                        <a14:foregroundMark x1="22386" y1="88599" x2="13562" y2="81433"/>
                        <a14:foregroundMark x1="13562" y1="81433" x2="6536" y2="71010"/>
                        <a14:foregroundMark x1="6536" y1="71010" x2="10784" y2="14332"/>
                        <a14:foregroundMark x1="10784" y1="14332" x2="19608" y2="7818"/>
                        <a14:foregroundMark x1="19608" y1="7818" x2="36765" y2="7166"/>
                        <a14:foregroundMark x1="36765" y1="7166" x2="39706" y2="7818"/>
                        <a14:foregroundMark x1="38562" y1="11075" x2="45588" y2="27687"/>
                        <a14:foregroundMark x1="45588" y1="27687" x2="45425" y2="35505"/>
                        <a14:foregroundMark x1="41830" y1="8143" x2="47386" y2="20521"/>
                        <a14:foregroundMark x1="47386" y1="20521" x2="44118" y2="86319"/>
                        <a14:foregroundMark x1="47876" y1="48208" x2="47222" y2="81759"/>
                        <a14:foregroundMark x1="47222" y1="81759" x2="40686" y2="92508"/>
                        <a14:foregroundMark x1="40686" y1="92508" x2="5556" y2="86645"/>
                        <a14:foregroundMark x1="5556" y1="86645" x2="4902" y2="17915"/>
                        <a14:foregroundMark x1="4902" y1="17915" x2="10784" y2="6189"/>
                        <a14:foregroundMark x1="10784" y1="6189" x2="15686" y2="7492"/>
                        <a14:foregroundMark x1="12255" y1="31922" x2="31863" y2="28990"/>
                        <a14:foregroundMark x1="40686" y1="15635" x2="40686" y2="78502"/>
                        <a14:foregroundMark x1="40686" y1="78502" x2="40523" y2="79153"/>
                        <a14:foregroundMark x1="26634" y1="26384" x2="28105" y2="88274"/>
                        <a14:foregroundMark x1="17810" y1="24756" x2="19771" y2="70033"/>
                        <a14:foregroundMark x1="19771" y1="70033" x2="19771" y2="70033"/>
                        <a14:foregroundMark x1="13725" y1="24104" x2="17810" y2="82736"/>
                        <a14:foregroundMark x1="8660" y1="43322" x2="12908" y2="77199"/>
                        <a14:foregroundMark x1="24020" y1="29316" x2="30229" y2="66124"/>
                        <a14:foregroundMark x1="20588" y1="32899" x2="31373" y2="82410"/>
                        <a14:foregroundMark x1="31373" y1="82410" x2="34477" y2="90879"/>
                        <a14:foregroundMark x1="25490" y1="47883" x2="38399" y2="52443"/>
                        <a14:foregroundMark x1="38399" y1="52443" x2="39869" y2="55049"/>
                        <a14:foregroundMark x1="26797" y1="42997" x2="36601" y2="42345"/>
                        <a14:foregroundMark x1="45915" y1="86645" x2="45915" y2="86645"/>
                        <a14:foregroundMark x1="7516" y1="90554" x2="13889" y2="89251"/>
                        <a14:foregroundMark x1="13399" y1="92182" x2="35621" y2="89902"/>
                        <a14:foregroundMark x1="19771" y1="94137" x2="19771" y2="94137"/>
                        <a14:foregroundMark x1="3268" y1="78827" x2="3268" y2="78827"/>
                        <a14:foregroundMark x1="36928" y1="71661" x2="36928" y2="71661"/>
                        <a14:foregroundMark x1="33007" y1="79153" x2="33007" y2="79153"/>
                        <a14:foregroundMark x1="26634" y1="64495" x2="26634" y2="64495"/>
                        <a14:foregroundMark x1="24183" y1="73941" x2="24183" y2="73941"/>
                        <a14:foregroundMark x1="24020" y1="62215" x2="24020" y2="62215"/>
                        <a14:foregroundMark x1="29902" y1="21173" x2="29902" y2="21173"/>
                        <a14:foregroundMark x1="26797" y1="19218" x2="26797" y2="19218"/>
                        <a14:foregroundMark x1="36601" y1="21498" x2="36601" y2="21498"/>
                      </a14:backgroundRemoval>
                    </a14:imgEffect>
                  </a14:imgLayer>
                </a14:imgProps>
              </a:ext>
            </a:extLst>
          </a:blip>
          <a:srcRect r="48693"/>
          <a:stretch/>
        </p:blipFill>
        <p:spPr>
          <a:xfrm>
            <a:off x="7119322" y="2295459"/>
            <a:ext cx="311751" cy="304801"/>
          </a:xfrm>
          <a:prstGeom prst="rect">
            <a:avLst/>
          </a:prstGeom>
        </p:spPr>
      </p:pic>
      <p:pic>
        <p:nvPicPr>
          <p:cNvPr id="35" name="Picture 6" descr="手書き風の救急車のイラスト | イラスト無料・かわいいテンプレート">
            <a:extLst>
              <a:ext uri="{FF2B5EF4-FFF2-40B4-BE49-F238E27FC236}">
                <a16:creationId xmlns:a16="http://schemas.microsoft.com/office/drawing/2014/main" xmlns="" id="{11F6DB67-38AF-4106-9F3A-1A40AABB1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5750" r="91750">
                        <a14:foregroundMark x1="11625" y1="67833" x2="13750" y2="54667"/>
                        <a14:foregroundMark x1="13750" y1="54667" x2="20500" y2="39333"/>
                        <a14:foregroundMark x1="20500" y1="39333" x2="33625" y2="24000"/>
                        <a14:foregroundMark x1="33625" y1="24000" x2="40500" y2="20000"/>
                        <a14:foregroundMark x1="40500" y1="20000" x2="50000" y2="18333"/>
                        <a14:foregroundMark x1="50000" y1="18333" x2="75125" y2="24500"/>
                        <a14:foregroundMark x1="75125" y1="24500" x2="83375" y2="30333"/>
                        <a14:foregroundMark x1="83375" y1="30333" x2="90000" y2="44167"/>
                        <a14:foregroundMark x1="90000" y1="44167" x2="91750" y2="57833"/>
                        <a14:foregroundMark x1="91750" y1="57833" x2="90750" y2="68500"/>
                        <a14:foregroundMark x1="31625" y1="55500" x2="84500" y2="51833"/>
                        <a14:foregroundMark x1="84500" y1="51833" x2="85250" y2="51833"/>
                        <a14:foregroundMark x1="23500" y1="42833" x2="85375" y2="22500"/>
                        <a14:foregroundMark x1="41250" y1="42000" x2="90000" y2="38000"/>
                        <a14:foregroundMark x1="90000" y1="38000" x2="90500" y2="38000"/>
                        <a14:foregroundMark x1="25500" y1="61667" x2="77750" y2="64333"/>
                        <a14:foregroundMark x1="77750" y1="64333" x2="83250" y2="63667"/>
                        <a14:foregroundMark x1="19625" y1="72500" x2="25250" y2="73333"/>
                        <a14:foregroundMark x1="10625" y1="72167" x2="10625" y2="72167"/>
                        <a14:foregroundMark x1="5750" y1="65000" x2="5750" y2="65000"/>
                        <a14:foregroundMark x1="8375" y1="52167" x2="8375" y2="52167"/>
                        <a14:foregroundMark x1="10625" y1="59000" x2="40000" y2="47500"/>
                        <a14:foregroundMark x1="8250" y1="51000" x2="8125" y2="55833"/>
                        <a14:foregroundMark x1="32250" y1="32333" x2="62500" y2="18167"/>
                        <a14:foregroundMark x1="80250" y1="73667" x2="80250" y2="73667"/>
                        <a14:foregroundMark x1="78125" y1="74833" x2="78750" y2="75500"/>
                        <a14:foregroundMark x1="77000" y1="70833" x2="80250" y2="75333"/>
                        <a14:foregroundMark x1="49000" y1="71333" x2="57000" y2="71333"/>
                        <a14:foregroundMark x1="33000" y1="71333" x2="46625" y2="7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08066" y="2255201"/>
            <a:ext cx="413023" cy="39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xmlns="" id="{4E9C5936-4280-E972-FDCB-AE5EEFD0DC6A}"/>
              </a:ext>
            </a:extLst>
          </p:cNvPr>
          <p:cNvSpPr txBox="1"/>
          <p:nvPr/>
        </p:nvSpPr>
        <p:spPr>
          <a:xfrm>
            <a:off x="6529264" y="2576055"/>
            <a:ext cx="551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(</a:t>
            </a:r>
            <a:r>
              <a:rPr kumimoji="1" lang="ja-JP" altLang="en-US" sz="1400" dirty="0"/>
              <a:t>氷</a:t>
            </a:r>
            <a:r>
              <a:rPr kumimoji="1" lang="en-US" altLang="ja-JP" sz="1400" dirty="0"/>
              <a:t>)</a:t>
            </a:r>
            <a:endParaRPr kumimoji="1" lang="ja-JP" altLang="en-US" sz="1400" dirty="0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xmlns="" id="{82353377-3C3A-661A-3C06-18814C59E560}"/>
              </a:ext>
            </a:extLst>
          </p:cNvPr>
          <p:cNvCxnSpPr/>
          <p:nvPr/>
        </p:nvCxnSpPr>
        <p:spPr>
          <a:xfrm>
            <a:off x="109381" y="68374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左中かっこ 14">
            <a:extLst>
              <a:ext uri="{FF2B5EF4-FFF2-40B4-BE49-F238E27FC236}">
                <a16:creationId xmlns:a16="http://schemas.microsoft.com/office/drawing/2014/main" xmlns="" id="{2075E609-777D-8A4D-7F60-F37A625905BB}"/>
              </a:ext>
            </a:extLst>
          </p:cNvPr>
          <p:cNvSpPr/>
          <p:nvPr/>
        </p:nvSpPr>
        <p:spPr>
          <a:xfrm>
            <a:off x="39085" y="569428"/>
            <a:ext cx="140587" cy="73022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0410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xmlns="" id="{C711EC7D-93EE-2840-5A3E-EEFC6912880E}"/>
              </a:ext>
            </a:extLst>
          </p:cNvPr>
          <p:cNvSpPr txBox="1"/>
          <p:nvPr/>
        </p:nvSpPr>
        <p:spPr>
          <a:xfrm>
            <a:off x="247878" y="616683"/>
            <a:ext cx="6528026" cy="1804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3400"/>
              </a:lnSpc>
              <a:buFont typeface="+mj-lt"/>
              <a:buAutoNum type="arabicPeriod"/>
            </a:pPr>
            <a:r>
              <a:rPr lang="ja-JP" altLang="en-US" sz="2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救護搬送が必要な外傷</a:t>
            </a:r>
            <a:r>
              <a:rPr lang="en-US" altLang="ja-JP" sz="2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/</a:t>
            </a:r>
            <a:r>
              <a:rPr lang="ja-JP" altLang="en-US" sz="2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疾病</a:t>
            </a:r>
            <a:r>
              <a:rPr lang="en-US" altLang="ja-JP" sz="2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(</a:t>
            </a:r>
            <a:r>
              <a:rPr lang="ja-JP" altLang="en-US" sz="2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種目特性</a:t>
            </a:r>
            <a:r>
              <a:rPr lang="en-US" altLang="ja-JP" sz="2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)</a:t>
            </a:r>
            <a:r>
              <a:rPr lang="ja-JP" altLang="en-US" sz="2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を推定。</a:t>
            </a:r>
            <a:endParaRPr lang="en-US" altLang="ja-JP" sz="21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marL="342900" indent="-342900">
              <a:lnSpc>
                <a:spcPts val="3400"/>
              </a:lnSpc>
              <a:buFont typeface="+mj-lt"/>
              <a:buAutoNum type="arabicPeriod"/>
            </a:pPr>
            <a:r>
              <a:rPr lang="ja-JP" altLang="en-US" sz="2100" spc="-1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それらに応じた緊急時行動計画を作成していく。 </a:t>
            </a:r>
            <a:endParaRPr lang="en-US" altLang="ja-JP" sz="2100" spc="-15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marL="342900" indent="-342900">
              <a:lnSpc>
                <a:spcPts val="3400"/>
              </a:lnSpc>
              <a:buFont typeface="+mj-lt"/>
              <a:buAutoNum type="arabicPeriod"/>
            </a:pPr>
            <a:r>
              <a:rPr lang="ja-JP" altLang="en-US" sz="2100" spc="-1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試合会場 </a:t>
            </a:r>
            <a:r>
              <a:rPr lang="en-US" altLang="ja-JP" sz="2100" spc="-1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or </a:t>
            </a:r>
            <a:r>
              <a:rPr lang="ja-JP" altLang="en-US" sz="2100" spc="-1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練習場所、の正確な住所を書き込む。 </a:t>
            </a:r>
            <a:endParaRPr lang="en-US" altLang="ja-JP" sz="2100" spc="-15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marL="342900" indent="-342900">
              <a:lnSpc>
                <a:spcPts val="3400"/>
              </a:lnSpc>
              <a:buFont typeface="+mj-lt"/>
              <a:buAutoNum type="arabicPeriod"/>
            </a:pPr>
            <a:r>
              <a:rPr lang="ja-JP" altLang="en-US" sz="2100" spc="-1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緊急時の担当者氏名、各種連絡先を書き込む。 </a:t>
            </a:r>
            <a:endParaRPr lang="en-US" altLang="ja-JP" sz="2100" spc="-15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FF139FC7-E3E4-3A2C-C958-E4ECE03C7CBA}"/>
              </a:ext>
            </a:extLst>
          </p:cNvPr>
          <p:cNvSpPr txBox="1"/>
          <p:nvPr/>
        </p:nvSpPr>
        <p:spPr>
          <a:xfrm>
            <a:off x="1225738" y="6439286"/>
            <a:ext cx="5392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(EAP</a:t>
            </a:r>
            <a:r>
              <a:rPr kumimoji="1" lang="ja-JP" altLang="en-US" sz="1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作成ガイドライン　日本</a:t>
            </a:r>
            <a:r>
              <a:rPr kumimoji="1" lang="en-US" altLang="ja-JP" sz="1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AED</a:t>
            </a:r>
            <a:r>
              <a:rPr kumimoji="1" lang="ja-JP" altLang="en-US" sz="1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財団スポーツ部会　一部修正</a:t>
            </a:r>
            <a:r>
              <a:rPr kumimoji="1" lang="en-US" altLang="ja-JP" sz="1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)</a:t>
            </a:r>
            <a:endParaRPr kumimoji="1" lang="ja-JP" altLang="en-US" sz="14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1213CFBA-1D57-FC82-BA13-E63054D4B007}"/>
              </a:ext>
            </a:extLst>
          </p:cNvPr>
          <p:cNvSpPr txBox="1"/>
          <p:nvPr/>
        </p:nvSpPr>
        <p:spPr>
          <a:xfrm>
            <a:off x="379336" y="81255"/>
            <a:ext cx="6059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【EAP</a:t>
            </a:r>
            <a:r>
              <a:rPr kumimoji="1" lang="ja-JP" altLang="en-US" sz="3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作成の手順とポイント</a:t>
            </a:r>
            <a:r>
              <a:rPr kumimoji="1" lang="en-US" altLang="ja-JP" sz="3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】</a:t>
            </a:r>
            <a:r>
              <a:rPr kumimoji="1" lang="ja-JP" altLang="en-US" sz="3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 </a:t>
            </a: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xmlns="" id="{C83D6362-E68D-43F1-9301-C9D8B7939DF9}"/>
              </a:ext>
            </a:extLst>
          </p:cNvPr>
          <p:cNvCxnSpPr>
            <a:cxnSpLocks/>
          </p:cNvCxnSpPr>
          <p:nvPr/>
        </p:nvCxnSpPr>
        <p:spPr>
          <a:xfrm flipV="1">
            <a:off x="6082084" y="911737"/>
            <a:ext cx="568643" cy="829606"/>
          </a:xfrm>
          <a:prstGeom prst="straightConnector1">
            <a:avLst/>
          </a:prstGeom>
          <a:ln w="12700">
            <a:solidFill>
              <a:srgbClr val="FF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xmlns="" id="{195AE1FD-DAED-414B-929C-BF8D09E07C98}"/>
              </a:ext>
            </a:extLst>
          </p:cNvPr>
          <p:cNvCxnSpPr>
            <a:cxnSpLocks/>
          </p:cNvCxnSpPr>
          <p:nvPr/>
        </p:nvCxnSpPr>
        <p:spPr>
          <a:xfrm flipV="1">
            <a:off x="5741773" y="1944130"/>
            <a:ext cx="959013" cy="251114"/>
          </a:xfrm>
          <a:prstGeom prst="straightConnector1">
            <a:avLst/>
          </a:prstGeom>
          <a:ln w="12700">
            <a:solidFill>
              <a:srgbClr val="FF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図 1">
            <a:extLst>
              <a:ext uri="{FF2B5EF4-FFF2-40B4-BE49-F238E27FC236}">
                <a16:creationId xmlns:a16="http://schemas.microsoft.com/office/drawing/2014/main" xmlns="" id="{33C697C8-407B-4996-85D7-8CCF2FE252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06" b="97353" l="4655" r="98649">
                        <a14:foregroundMark x1="4655" y1="68235" x2="37988" y2="93529"/>
                        <a14:foregroundMark x1="37988" y1="93529" x2="59009" y2="70000"/>
                        <a14:foregroundMark x1="34685" y1="8235" x2="39489" y2="4706"/>
                        <a14:foregroundMark x1="92192" y1="36471" x2="92192" y2="36471"/>
                        <a14:foregroundMark x1="96246" y1="58235" x2="96246" y2="58235"/>
                        <a14:foregroundMark x1="97447" y1="33529" x2="97447" y2="33529"/>
                        <a14:foregroundMark x1="98498" y1="62941" x2="98498" y2="62941"/>
                        <a14:foregroundMark x1="79730" y1="95000" x2="79730" y2="95000"/>
                        <a14:foregroundMark x1="4655" y1="67353" x2="4655" y2="67353"/>
                        <a14:foregroundMark x1="11712" y1="60588" x2="11712" y2="60588"/>
                        <a14:foregroundMark x1="38288" y1="97353" x2="38288" y2="97353"/>
                        <a14:foregroundMark x1="98649" y1="34118" x2="98649" y2="34118"/>
                      </a14:backgroundRemoval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786841" y="1222200"/>
            <a:ext cx="2222063" cy="1134387"/>
          </a:xfrm>
          <a:prstGeom prst="rect">
            <a:avLst/>
          </a:prstGeom>
        </p:spPr>
      </p:pic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xmlns="" id="{0DA736B6-652A-DBFD-3419-9ED5EABFECA1}"/>
              </a:ext>
            </a:extLst>
          </p:cNvPr>
          <p:cNvGrpSpPr/>
          <p:nvPr/>
        </p:nvGrpSpPr>
        <p:grpSpPr>
          <a:xfrm>
            <a:off x="595037" y="2504457"/>
            <a:ext cx="5871666" cy="3837023"/>
            <a:chOff x="107957" y="2423279"/>
            <a:chExt cx="6648675" cy="3991131"/>
          </a:xfrm>
          <a:solidFill>
            <a:srgbClr val="002060"/>
          </a:solidFill>
        </p:grpSpPr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xmlns="" id="{BB32A7A5-484F-12CB-6500-23880BF78194}"/>
                </a:ext>
              </a:extLst>
            </p:cNvPr>
            <p:cNvSpPr/>
            <p:nvPr/>
          </p:nvSpPr>
          <p:spPr>
            <a:xfrm>
              <a:off x="115536" y="2423279"/>
              <a:ext cx="6641096" cy="3991131"/>
            </a:xfrm>
            <a:prstGeom prst="rect">
              <a:avLst/>
            </a:prstGeom>
            <a:grpFill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1"/>
                </a:solidFill>
              </a:endParaRPr>
            </a:p>
          </p:txBody>
        </p: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xmlns="" id="{69F7F030-3CC6-2374-E1B8-39802F63BF22}"/>
                </a:ext>
              </a:extLst>
            </p:cNvPr>
            <p:cNvGrpSpPr/>
            <p:nvPr/>
          </p:nvGrpSpPr>
          <p:grpSpPr>
            <a:xfrm>
              <a:off x="107957" y="2423279"/>
              <a:ext cx="6648675" cy="3979422"/>
              <a:chOff x="476430" y="1314326"/>
              <a:chExt cx="7064265" cy="3979422"/>
            </a:xfrm>
            <a:grpFill/>
          </p:grpSpPr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xmlns="" id="{6174CC40-BCA0-7599-E75F-8CF5943B6EA6}"/>
                  </a:ext>
                </a:extLst>
              </p:cNvPr>
              <p:cNvSpPr/>
              <p:nvPr/>
            </p:nvSpPr>
            <p:spPr>
              <a:xfrm>
                <a:off x="2217234" y="3559310"/>
                <a:ext cx="5323461" cy="67229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pc="-150" dirty="0">
                    <a:solidFill>
                      <a:schemeClr val="bg1"/>
                    </a:solidFill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AED</a:t>
                </a:r>
                <a:r>
                  <a:rPr lang="ja-JP" altLang="en-US" spc="-150" dirty="0">
                    <a:solidFill>
                      <a:schemeClr val="bg1"/>
                    </a:solidFill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・スパインボードなど、必要な緊急時</a:t>
                </a:r>
                <a:endParaRPr lang="en-US" altLang="ja-JP" spc="-150" dirty="0">
                  <a:solidFill>
                    <a:schemeClr val="bg1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endParaRPr>
              </a:p>
              <a:p>
                <a:r>
                  <a:rPr lang="ja-JP" altLang="en-US" spc="-150" dirty="0">
                    <a:solidFill>
                      <a:schemeClr val="bg1"/>
                    </a:solidFill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資材を搬送する。</a:t>
                </a:r>
                <a:endParaRPr lang="en-US" altLang="ja-JP" spc="-150" dirty="0">
                  <a:solidFill>
                    <a:schemeClr val="bg1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endParaRPr>
              </a:p>
            </p:txBody>
          </p:sp>
          <p:grpSp>
            <p:nvGrpSpPr>
              <p:cNvPr id="11" name="グループ化 10">
                <a:extLst>
                  <a:ext uri="{FF2B5EF4-FFF2-40B4-BE49-F238E27FC236}">
                    <a16:creationId xmlns:a16="http://schemas.microsoft.com/office/drawing/2014/main" xmlns="" id="{731CA85C-B3BE-25FC-7E33-3D02E0329774}"/>
                  </a:ext>
                </a:extLst>
              </p:cNvPr>
              <p:cNvGrpSpPr/>
              <p:nvPr/>
            </p:nvGrpSpPr>
            <p:grpSpPr>
              <a:xfrm>
                <a:off x="476430" y="1314326"/>
                <a:ext cx="7064265" cy="3979422"/>
                <a:chOff x="476430" y="1314326"/>
                <a:chExt cx="7064265" cy="3979422"/>
              </a:xfrm>
              <a:grpFill/>
            </p:grpSpPr>
            <p:sp>
              <p:nvSpPr>
                <p:cNvPr id="13" name="テキスト ボックス 12">
                  <a:extLst>
                    <a:ext uri="{FF2B5EF4-FFF2-40B4-BE49-F238E27FC236}">
                      <a16:creationId xmlns:a16="http://schemas.microsoft.com/office/drawing/2014/main" xmlns="" id="{41238425-3FA6-73C4-BD5A-6B05B584E8B2}"/>
                    </a:ext>
                  </a:extLst>
                </p:cNvPr>
                <p:cNvSpPr txBox="1"/>
                <p:nvPr/>
              </p:nvSpPr>
              <p:spPr>
                <a:xfrm>
                  <a:off x="484517" y="1316810"/>
                  <a:ext cx="1517607" cy="6151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4500"/>
                    </a:lnSpc>
                  </a:pPr>
                  <a:r>
                    <a:rPr lang="ja-JP" altLang="en-US" spc="-150" dirty="0">
                      <a:solidFill>
                        <a:schemeClr val="bg1"/>
                      </a:solidFill>
                      <a:latin typeface="UD デジタル 教科書体 NP-R" panose="02020400000000000000" pitchFamily="18" charset="-128"/>
                      <a:ea typeface="UD デジタル 教科書体 NP-R" panose="02020400000000000000" pitchFamily="18" charset="-128"/>
                    </a:rPr>
                    <a:t>①応急対応　</a:t>
                  </a:r>
                  <a:endParaRPr lang="en-US" altLang="ja-JP" spc="-150" dirty="0">
                    <a:solidFill>
                      <a:schemeClr val="bg1"/>
                    </a:solidFill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endParaRPr>
                </a:p>
              </p:txBody>
            </p:sp>
            <p:sp>
              <p:nvSpPr>
                <p:cNvPr id="15" name="テキスト ボックス 14">
                  <a:extLst>
                    <a:ext uri="{FF2B5EF4-FFF2-40B4-BE49-F238E27FC236}">
                      <a16:creationId xmlns:a16="http://schemas.microsoft.com/office/drawing/2014/main" xmlns="" id="{A3F81D61-95AC-8C44-175C-10B8D244F0DD}"/>
                    </a:ext>
                  </a:extLst>
                </p:cNvPr>
                <p:cNvSpPr txBox="1"/>
                <p:nvPr/>
              </p:nvSpPr>
              <p:spPr>
                <a:xfrm>
                  <a:off x="2217234" y="1314326"/>
                  <a:ext cx="5323461" cy="960414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pc="-150" dirty="0">
                      <a:solidFill>
                        <a:schemeClr val="bg1"/>
                      </a:solidFill>
                      <a:latin typeface="UD デジタル 教科書体 NP-R" panose="02020400000000000000" pitchFamily="18" charset="-128"/>
                      <a:ea typeface="UD デジタル 教科書体 NP-R" panose="02020400000000000000" pitchFamily="18" charset="-128"/>
                    </a:rPr>
                    <a:t>試合および練習時に発生した外傷に対して、</a:t>
                  </a:r>
                  <a:endParaRPr lang="en-US" altLang="ja-JP" spc="-150" dirty="0">
                    <a:solidFill>
                      <a:schemeClr val="bg1"/>
                    </a:solidFill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endParaRPr>
                </a:p>
                <a:p>
                  <a:r>
                    <a:rPr lang="ja-JP" altLang="en-US" spc="-150" dirty="0">
                      <a:solidFill>
                        <a:schemeClr val="bg1"/>
                      </a:solidFill>
                      <a:latin typeface="UD デジタル 教科書体 NP-R" panose="02020400000000000000" pitchFamily="18" charset="-128"/>
                      <a:ea typeface="UD デジタル 教科書体 NP-R" panose="02020400000000000000" pitchFamily="18" charset="-128"/>
                    </a:rPr>
                    <a:t>応急手当の実施と救護活動現場の安全管理</a:t>
                  </a:r>
                  <a:endParaRPr lang="en-US" altLang="ja-JP" spc="-150" dirty="0">
                    <a:solidFill>
                      <a:schemeClr val="bg1"/>
                    </a:solidFill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endParaRPr>
                </a:p>
                <a:p>
                  <a:r>
                    <a:rPr lang="ja-JP" altLang="en-US" spc="-150" dirty="0">
                      <a:solidFill>
                        <a:schemeClr val="bg1"/>
                      </a:solidFill>
                      <a:latin typeface="UD デジタル 教科書体 NP-R" panose="02020400000000000000" pitchFamily="18" charset="-128"/>
                      <a:ea typeface="UD デジタル 教科書体 NP-R" panose="02020400000000000000" pitchFamily="18" charset="-128"/>
                    </a:rPr>
                    <a:t>・指揮系統を担う。</a:t>
                  </a:r>
                  <a:endParaRPr lang="en-US" altLang="ja-JP" spc="-150" dirty="0">
                    <a:solidFill>
                      <a:schemeClr val="bg1"/>
                    </a:solidFill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endParaRPr>
                </a:p>
              </p:txBody>
            </p:sp>
            <p:sp>
              <p:nvSpPr>
                <p:cNvPr id="17" name="正方形/長方形 16">
                  <a:extLst>
                    <a:ext uri="{FF2B5EF4-FFF2-40B4-BE49-F238E27FC236}">
                      <a16:creationId xmlns:a16="http://schemas.microsoft.com/office/drawing/2014/main" xmlns="" id="{0E6E1FB9-24DF-1400-3BE2-23BD49D726F3}"/>
                    </a:ext>
                  </a:extLst>
                </p:cNvPr>
                <p:cNvSpPr/>
                <p:nvPr/>
              </p:nvSpPr>
              <p:spPr>
                <a:xfrm>
                  <a:off x="2217233" y="2436818"/>
                  <a:ext cx="5256819" cy="960414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pc="-150" dirty="0">
                      <a:solidFill>
                        <a:schemeClr val="bg1"/>
                      </a:solidFill>
                      <a:latin typeface="UD デジタル 教科書体 NP-R" panose="02020400000000000000" pitchFamily="18" charset="-128"/>
                      <a:ea typeface="UD デジタル 教科書体 NP-R" panose="02020400000000000000" pitchFamily="18" charset="-128"/>
                    </a:rPr>
                    <a:t>近隣の消防署、医療機関をはじめ、チーム</a:t>
                  </a:r>
                  <a:endParaRPr lang="en-US" altLang="ja-JP" spc="-150" dirty="0">
                    <a:solidFill>
                      <a:schemeClr val="bg1"/>
                    </a:solidFill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endParaRPr>
                </a:p>
                <a:p>
                  <a:r>
                    <a:rPr lang="ja-JP" altLang="en-US" spc="-150" dirty="0">
                      <a:solidFill>
                        <a:schemeClr val="bg1"/>
                      </a:solidFill>
                      <a:latin typeface="UD デジタル 教科書体 NP-R" panose="02020400000000000000" pitchFamily="18" charset="-128"/>
                      <a:ea typeface="UD デジタル 教科書体 NP-R" panose="02020400000000000000" pitchFamily="18" charset="-128"/>
                    </a:rPr>
                    <a:t>ドクター・部長、所属長、負傷した選手の</a:t>
                  </a:r>
                  <a:endParaRPr lang="en-US" altLang="ja-JP" spc="-150" dirty="0">
                    <a:solidFill>
                      <a:schemeClr val="bg1"/>
                    </a:solidFill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endParaRPr>
                </a:p>
                <a:p>
                  <a:r>
                    <a:rPr lang="ja-JP" altLang="en-US" spc="-150" dirty="0">
                      <a:solidFill>
                        <a:schemeClr val="bg1"/>
                      </a:solidFill>
                      <a:latin typeface="UD デジタル 教科書体 NP-R" panose="02020400000000000000" pitchFamily="18" charset="-128"/>
                      <a:ea typeface="UD デジタル 教科書体 NP-R" panose="02020400000000000000" pitchFamily="18" charset="-128"/>
                    </a:rPr>
                    <a:t>保護者など必要な機関や人への連絡を行う。</a:t>
                  </a:r>
                  <a:endParaRPr lang="en-US" altLang="ja-JP" spc="-150" dirty="0">
                    <a:solidFill>
                      <a:schemeClr val="bg1"/>
                    </a:solidFill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endParaRPr>
                </a:p>
              </p:txBody>
            </p:sp>
            <p:sp>
              <p:nvSpPr>
                <p:cNvPr id="18" name="正方形/長方形 17">
                  <a:extLst>
                    <a:ext uri="{FF2B5EF4-FFF2-40B4-BE49-F238E27FC236}">
                      <a16:creationId xmlns:a16="http://schemas.microsoft.com/office/drawing/2014/main" xmlns="" id="{E674243F-1354-C03D-A753-1DDACBA748A3}"/>
                    </a:ext>
                  </a:extLst>
                </p:cNvPr>
                <p:cNvSpPr/>
                <p:nvPr/>
              </p:nvSpPr>
              <p:spPr>
                <a:xfrm>
                  <a:off x="2250555" y="4333334"/>
                  <a:ext cx="5256819" cy="960414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pc="-150" dirty="0">
                      <a:solidFill>
                        <a:schemeClr val="bg1"/>
                      </a:solidFill>
                      <a:latin typeface="UD デジタル 教科書体 NP-R" panose="02020400000000000000" pitchFamily="18" charset="-128"/>
                      <a:ea typeface="UD デジタル 教科書体 NP-R" panose="02020400000000000000" pitchFamily="18" charset="-128"/>
                    </a:rPr>
                    <a:t>救急車がスムーズに選手のもとに到着でき</a:t>
                  </a:r>
                  <a:endParaRPr lang="en-US" altLang="ja-JP" spc="-150" dirty="0">
                    <a:solidFill>
                      <a:schemeClr val="bg1"/>
                    </a:solidFill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endParaRPr>
                </a:p>
                <a:p>
                  <a:r>
                    <a:rPr lang="ja-JP" altLang="en-US" spc="-150" dirty="0">
                      <a:solidFill>
                        <a:schemeClr val="bg1"/>
                      </a:solidFill>
                      <a:latin typeface="UD デジタル 教科書体 NP-R" panose="02020400000000000000" pitchFamily="18" charset="-128"/>
                      <a:ea typeface="UD デジタル 教科書体 NP-R" panose="02020400000000000000" pitchFamily="18" charset="-128"/>
                    </a:rPr>
                    <a:t>るように、施設の入り口や道路に出て救急</a:t>
                  </a:r>
                  <a:endParaRPr lang="en-US" altLang="ja-JP" spc="-150" dirty="0">
                    <a:solidFill>
                      <a:schemeClr val="bg1"/>
                    </a:solidFill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endParaRPr>
                </a:p>
                <a:p>
                  <a:r>
                    <a:rPr lang="ja-JP" altLang="en-US" spc="-150" dirty="0">
                      <a:solidFill>
                        <a:schemeClr val="bg1"/>
                      </a:solidFill>
                      <a:latin typeface="UD デジタル 教科書体 NP-R" panose="02020400000000000000" pitchFamily="18" charset="-128"/>
                      <a:ea typeface="UD デジタル 教科書体 NP-R" panose="02020400000000000000" pitchFamily="18" charset="-128"/>
                    </a:rPr>
                    <a:t>車の到着を待つ。</a:t>
                  </a:r>
                </a:p>
              </p:txBody>
            </p:sp>
            <p:sp>
              <p:nvSpPr>
                <p:cNvPr id="19" name="正方形/長方形 18">
                  <a:extLst>
                    <a:ext uri="{FF2B5EF4-FFF2-40B4-BE49-F238E27FC236}">
                      <a16:creationId xmlns:a16="http://schemas.microsoft.com/office/drawing/2014/main" xmlns="" id="{12DACACC-CE63-824B-49FC-F7AAFF947C25}"/>
                    </a:ext>
                  </a:extLst>
                </p:cNvPr>
                <p:cNvSpPr/>
                <p:nvPr/>
              </p:nvSpPr>
              <p:spPr>
                <a:xfrm>
                  <a:off x="484482" y="2505087"/>
                  <a:ext cx="1075976" cy="384166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r>
                    <a:rPr lang="ja-JP" altLang="en-US" spc="-150" dirty="0">
                      <a:solidFill>
                        <a:schemeClr val="bg1"/>
                      </a:solidFill>
                      <a:latin typeface="UD デジタル 教科書体 NP-R" panose="02020400000000000000" pitchFamily="18" charset="-128"/>
                      <a:ea typeface="UD デジタル 教科書体 NP-R" panose="02020400000000000000" pitchFamily="18" charset="-128"/>
                    </a:rPr>
                    <a:t>②連　絡</a:t>
                  </a:r>
                </a:p>
              </p:txBody>
            </p:sp>
            <p:sp>
              <p:nvSpPr>
                <p:cNvPr id="20" name="正方形/長方形 19">
                  <a:extLst>
                    <a:ext uri="{FF2B5EF4-FFF2-40B4-BE49-F238E27FC236}">
                      <a16:creationId xmlns:a16="http://schemas.microsoft.com/office/drawing/2014/main" xmlns="" id="{102B2EEA-2048-6DBE-44EB-38145C6ABFD3}"/>
                    </a:ext>
                  </a:extLst>
                </p:cNvPr>
                <p:cNvSpPr/>
                <p:nvPr/>
              </p:nvSpPr>
              <p:spPr>
                <a:xfrm>
                  <a:off x="484991" y="3387882"/>
                  <a:ext cx="1403855" cy="615199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ts val="4500"/>
                    </a:lnSpc>
                  </a:pPr>
                  <a:r>
                    <a:rPr lang="ja-JP" altLang="en-US" spc="-150" dirty="0">
                      <a:solidFill>
                        <a:schemeClr val="bg1"/>
                      </a:solidFill>
                      <a:latin typeface="UD デジタル 教科書体 NP-R" panose="02020400000000000000" pitchFamily="18" charset="-128"/>
                      <a:ea typeface="UD デジタル 教科書体 NP-R" panose="02020400000000000000" pitchFamily="18" charset="-128"/>
                    </a:rPr>
                    <a:t>③</a:t>
                  </a:r>
                  <a:r>
                    <a:rPr lang="en-US" altLang="ja-JP" spc="-150" dirty="0">
                      <a:solidFill>
                        <a:schemeClr val="bg1"/>
                      </a:solidFill>
                      <a:latin typeface="UD デジタル 教科書体 NP-R" panose="02020400000000000000" pitchFamily="18" charset="-128"/>
                      <a:ea typeface="UD デジタル 教科書体 NP-R" panose="02020400000000000000" pitchFamily="18" charset="-128"/>
                    </a:rPr>
                    <a:t>AED</a:t>
                  </a:r>
                  <a:r>
                    <a:rPr lang="ja-JP" altLang="en-US" spc="-150" dirty="0">
                      <a:solidFill>
                        <a:schemeClr val="bg1"/>
                      </a:solidFill>
                      <a:latin typeface="UD デジタル 教科書体 NP-R" panose="02020400000000000000" pitchFamily="18" charset="-128"/>
                      <a:ea typeface="UD デジタル 教科書体 NP-R" panose="02020400000000000000" pitchFamily="18" charset="-128"/>
                    </a:rPr>
                    <a:t>確保  </a:t>
                  </a:r>
                  <a:endParaRPr lang="en-US" altLang="ja-JP" spc="-150" dirty="0">
                    <a:solidFill>
                      <a:schemeClr val="bg1"/>
                    </a:solidFill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endParaRPr>
                </a:p>
              </p:txBody>
            </p:sp>
            <p:sp>
              <p:nvSpPr>
                <p:cNvPr id="21" name="正方形/長方形 20">
                  <a:extLst>
                    <a:ext uri="{FF2B5EF4-FFF2-40B4-BE49-F238E27FC236}">
                      <a16:creationId xmlns:a16="http://schemas.microsoft.com/office/drawing/2014/main" xmlns="" id="{742DC09E-CF0A-8C86-66F3-1906F4E02C2E}"/>
                    </a:ext>
                  </a:extLst>
                </p:cNvPr>
                <p:cNvSpPr/>
                <p:nvPr/>
              </p:nvSpPr>
              <p:spPr>
                <a:xfrm>
                  <a:off x="476430" y="4163654"/>
                  <a:ext cx="1517608" cy="615199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ts val="4500"/>
                    </a:lnSpc>
                  </a:pPr>
                  <a:r>
                    <a:rPr lang="ja-JP" altLang="en-US" spc="-150" dirty="0">
                      <a:solidFill>
                        <a:schemeClr val="bg1"/>
                      </a:solidFill>
                      <a:latin typeface="UD デジタル 教科書体 NP-R" panose="02020400000000000000" pitchFamily="18" charset="-128"/>
                      <a:ea typeface="UD デジタル 教科書体 NP-R" panose="02020400000000000000" pitchFamily="18" charset="-128"/>
                    </a:rPr>
                    <a:t>④救急車誘導</a:t>
                  </a:r>
                </a:p>
              </p:txBody>
            </p:sp>
          </p:grpSp>
        </p:grpSp>
      </p:grp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xmlns="" id="{4FB606E9-550C-4454-A053-5738FCDCC4B6}"/>
              </a:ext>
            </a:extLst>
          </p:cNvPr>
          <p:cNvCxnSpPr>
            <a:cxnSpLocks/>
          </p:cNvCxnSpPr>
          <p:nvPr/>
        </p:nvCxnSpPr>
        <p:spPr>
          <a:xfrm>
            <a:off x="5741773" y="2195244"/>
            <a:ext cx="1137808" cy="1029756"/>
          </a:xfrm>
          <a:prstGeom prst="straightConnector1">
            <a:avLst/>
          </a:prstGeom>
          <a:ln w="12700">
            <a:solidFill>
              <a:srgbClr val="FF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xmlns="" id="{4892B769-6B92-327A-3F5A-FBB31B9127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07431"/>
              </p:ext>
            </p:extLst>
          </p:nvPr>
        </p:nvGraphicFramePr>
        <p:xfrm>
          <a:off x="6739651" y="3583607"/>
          <a:ext cx="5065171" cy="273706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761798">
                  <a:extLst>
                    <a:ext uri="{9D8B030D-6E8A-4147-A177-3AD203B41FA5}">
                      <a16:colId xmlns:a16="http://schemas.microsoft.com/office/drawing/2014/main" xmlns="" val="3188006019"/>
                    </a:ext>
                  </a:extLst>
                </a:gridCol>
                <a:gridCol w="1820562">
                  <a:extLst>
                    <a:ext uri="{9D8B030D-6E8A-4147-A177-3AD203B41FA5}">
                      <a16:colId xmlns:a16="http://schemas.microsoft.com/office/drawing/2014/main" xmlns="" val="1189712309"/>
                    </a:ext>
                  </a:extLst>
                </a:gridCol>
                <a:gridCol w="1482811">
                  <a:extLst>
                    <a:ext uri="{9D8B030D-6E8A-4147-A177-3AD203B41FA5}">
                      <a16:colId xmlns:a16="http://schemas.microsoft.com/office/drawing/2014/main" xmlns="" val="1489334243"/>
                    </a:ext>
                  </a:extLst>
                </a:gridCol>
              </a:tblGrid>
              <a:tr h="3458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病院 </a:t>
                      </a:r>
                      <a:r>
                        <a:rPr kumimoji="1" lang="en-US" altLang="ja-JP" sz="14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/ </a:t>
                      </a:r>
                      <a:r>
                        <a:rPr kumimoji="1" lang="ja-JP" altLang="en-US" sz="14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人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spc="-15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診療時間・休診日</a:t>
                      </a:r>
                      <a:r>
                        <a:rPr kumimoji="1" lang="ja-JP" altLang="en-US" sz="1200" spc="-3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など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携帯 </a:t>
                      </a:r>
                      <a:r>
                        <a:rPr kumimoji="1" lang="en-US" altLang="ja-JP" sz="14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/ TEL</a:t>
                      </a:r>
                      <a:endParaRPr kumimoji="1" lang="ja-JP" altLang="en-US" sz="1400" dirty="0"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557047592"/>
                  </a:ext>
                </a:extLst>
              </a:tr>
              <a:tr h="25136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spc="-3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消防署</a:t>
                      </a:r>
                    </a:p>
                  </a:txBody>
                  <a:tcPr marT="45721" marB="45721" anchor="b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 dirty="0"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 dirty="0"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2891827875"/>
                  </a:ext>
                </a:extLst>
              </a:tr>
              <a:tr h="25136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spc="-3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救急センター</a:t>
                      </a:r>
                    </a:p>
                  </a:txBody>
                  <a:tcPr marT="45721" marB="45721" anchor="b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 dirty="0"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 dirty="0"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2577177286"/>
                  </a:ext>
                </a:extLst>
              </a:tr>
              <a:tr h="31857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spc="-3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整形外科</a:t>
                      </a:r>
                    </a:p>
                  </a:txBody>
                  <a:tcPr marT="45721" marB="45721" anchor="b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 dirty="0"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470810116"/>
                  </a:ext>
                </a:extLst>
              </a:tr>
              <a:tr h="251369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100" spc="-3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脳神経外科</a:t>
                      </a:r>
                    </a:p>
                  </a:txBody>
                  <a:tcPr marT="45721" marB="45721" anchor="b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 dirty="0"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2649391"/>
                  </a:ext>
                </a:extLst>
              </a:tr>
              <a:tr h="251369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100" spc="-3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内科</a:t>
                      </a:r>
                    </a:p>
                  </a:txBody>
                  <a:tcPr marT="45721" marB="45721" anchor="b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 dirty="0"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 dirty="0"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2523439670"/>
                  </a:ext>
                </a:extLst>
              </a:tr>
              <a:tr h="251369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100" spc="-3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監督</a:t>
                      </a:r>
                    </a:p>
                  </a:txBody>
                  <a:tcPr marT="45721" marB="45721" anchor="b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 dirty="0"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 dirty="0"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2708295097"/>
                  </a:ext>
                </a:extLst>
              </a:tr>
              <a:tr h="251369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100" spc="-3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部長</a:t>
                      </a:r>
                    </a:p>
                  </a:txBody>
                  <a:tcPr marT="45721" marB="45721" anchor="b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 dirty="0"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 dirty="0"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478711917"/>
                  </a:ext>
                </a:extLst>
              </a:tr>
              <a:tr h="251369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100" spc="-3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チームドクター</a:t>
                      </a:r>
                    </a:p>
                  </a:txBody>
                  <a:tcPr marT="45721" marB="45721" anchor="b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3408411282"/>
                  </a:ext>
                </a:extLst>
              </a:tr>
              <a:tr h="251369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100" spc="-3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ヘッドトレーナー</a:t>
                      </a:r>
                    </a:p>
                  </a:txBody>
                  <a:tcPr marT="45721" marB="45721" anchor="b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 dirty="0"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 dirty="0"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2923170627"/>
                  </a:ext>
                </a:extLst>
              </a:tr>
            </a:tbl>
          </a:graphicData>
        </a:graphic>
      </p:graphicFrame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xmlns="" id="{BDBF07AE-EE8E-1834-3A2A-144970CE80EA}"/>
              </a:ext>
            </a:extLst>
          </p:cNvPr>
          <p:cNvSpPr txBox="1"/>
          <p:nvPr/>
        </p:nvSpPr>
        <p:spPr>
          <a:xfrm>
            <a:off x="6805070" y="222736"/>
            <a:ext cx="5278799" cy="1452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600" b="1" dirty="0">
                <a:solidFill>
                  <a:schemeClr val="bg1"/>
                </a:solidFill>
                <a:highlight>
                  <a:srgbClr val="000000"/>
                </a:highligh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試合会場 ：</a:t>
            </a:r>
            <a:r>
              <a:rPr lang="ja-JP" altLang="en-US" sz="1200" b="1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会場名</a:t>
            </a:r>
            <a:r>
              <a:rPr lang="en-US" altLang="ja-JP" sz="1200" b="1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: </a:t>
            </a:r>
            <a:r>
              <a:rPr lang="ja-JP" altLang="en-US" sz="1200" b="1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例</a:t>
            </a:r>
            <a:r>
              <a:rPr lang="en-US" altLang="ja-JP" sz="1200" b="1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) X</a:t>
            </a:r>
            <a:r>
              <a:rPr lang="ja-JP" altLang="en-US" sz="1200" b="1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スタジアム</a:t>
            </a:r>
            <a:r>
              <a:rPr lang="en-US" altLang="ja-JP" sz="1200" b="1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  </a:t>
            </a:r>
            <a:r>
              <a:rPr lang="ja-JP" altLang="en-US" sz="1200" b="1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</a:t>
            </a:r>
            <a:r>
              <a:rPr lang="ja-JP" altLang="en-US" sz="1200" b="1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住所：</a:t>
            </a:r>
            <a:r>
              <a:rPr lang="ja-JP" altLang="en-US" sz="1200" b="1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神奈川県横浜市</a:t>
            </a:r>
            <a:endParaRPr lang="en-US" altLang="ja-JP" sz="1200" b="1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b="1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　　　　　　　　　　　　　　　　　　　　　  ・・・</a:t>
            </a:r>
            <a:r>
              <a:rPr lang="en-US" altLang="ja-JP" sz="1200" b="1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2-4-8</a:t>
            </a:r>
            <a:r>
              <a:rPr lang="ja-JP" altLang="en-US" sz="1600" b="1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１</a:t>
            </a:r>
            <a:endParaRPr lang="en-US" altLang="ja-JP" sz="1600" b="1" dirty="0">
              <a:solidFill>
                <a:schemeClr val="bg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b="1" dirty="0">
                <a:solidFill>
                  <a:schemeClr val="bg1"/>
                </a:solidFill>
                <a:highlight>
                  <a:srgbClr val="000000"/>
                </a:highligh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練習場所 </a:t>
            </a:r>
            <a:r>
              <a:rPr lang="en-US" altLang="ja-JP" sz="1600" b="1" dirty="0">
                <a:solidFill>
                  <a:schemeClr val="bg1"/>
                </a:solidFill>
                <a:highlight>
                  <a:srgbClr val="000000"/>
                </a:highligh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: </a:t>
            </a:r>
            <a:r>
              <a:rPr lang="ja-JP" altLang="en-US" sz="1200" b="1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チーム名</a:t>
            </a:r>
            <a:r>
              <a:rPr lang="en-US" altLang="ja-JP" sz="1200" b="1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: </a:t>
            </a:r>
            <a:r>
              <a:rPr lang="ja-JP" altLang="en-US" sz="1200" b="1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例</a:t>
            </a:r>
            <a:r>
              <a:rPr lang="en-US" altLang="ja-JP" sz="1200" b="1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) Z</a:t>
            </a:r>
            <a:r>
              <a:rPr lang="ja-JP" altLang="en-US" sz="1200" b="1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大学アメフト部</a:t>
            </a:r>
            <a:r>
              <a:rPr lang="en-US" altLang="ja-JP" sz="1200" b="1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 </a:t>
            </a:r>
            <a:r>
              <a:rPr lang="ja-JP" altLang="en-US" sz="1200" b="1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</a:t>
            </a:r>
            <a:r>
              <a:rPr lang="ja-JP" altLang="en-US" sz="1200" b="1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住所：</a:t>
            </a:r>
            <a:r>
              <a:rPr lang="ja-JP" altLang="en-US" sz="1200" b="1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東京都八王子市</a:t>
            </a:r>
            <a:endParaRPr lang="en-US" altLang="ja-JP" sz="1200" b="1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1200" b="1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                                                      </a:t>
            </a:r>
            <a:r>
              <a:rPr lang="ja-JP" altLang="en-US" sz="1200" b="1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 　　　　　　　　　・・・</a:t>
            </a:r>
            <a:r>
              <a:rPr lang="en-US" altLang="ja-JP" sz="1200" b="1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3-5-11 </a:t>
            </a:r>
            <a:endParaRPr lang="ja-JP" altLang="en-US" sz="1200" b="1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xmlns="" id="{5C284BEF-29DC-8DC4-6124-01DF28D5CE33}"/>
              </a:ext>
            </a:extLst>
          </p:cNvPr>
          <p:cNvSpPr txBox="1"/>
          <p:nvPr/>
        </p:nvSpPr>
        <p:spPr>
          <a:xfrm>
            <a:off x="7531863" y="1660492"/>
            <a:ext cx="4308966" cy="1490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ja-JP" altLang="en-US" sz="1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①応急対応   ：</a:t>
            </a:r>
            <a:r>
              <a:rPr lang="ja-JP" altLang="en-US" sz="14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例</a:t>
            </a:r>
            <a:r>
              <a:rPr lang="en-US" altLang="ja-JP" sz="14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)</a:t>
            </a:r>
            <a:r>
              <a:rPr lang="ja-JP" altLang="en-US" sz="14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アスレティックトレーナー</a:t>
            </a:r>
            <a:r>
              <a:rPr lang="en-US" altLang="ja-JP" sz="14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A</a:t>
            </a:r>
            <a:r>
              <a:rPr lang="ja-JP" altLang="en-US" sz="14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、</a:t>
            </a:r>
            <a:r>
              <a:rPr lang="en-US" altLang="ja-JP" sz="14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B</a:t>
            </a:r>
            <a:r>
              <a:rPr lang="ja-JP" altLang="en-US" sz="1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</a:t>
            </a:r>
            <a:endParaRPr lang="en-US" altLang="ja-JP" sz="14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ts val="2800"/>
              </a:lnSpc>
            </a:pPr>
            <a:r>
              <a:rPr lang="ja-JP" altLang="en-US" sz="1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②連　絡　   ：</a:t>
            </a:r>
            <a:r>
              <a:rPr lang="ja-JP" altLang="en-US" sz="14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例</a:t>
            </a:r>
            <a:r>
              <a:rPr lang="en-US" altLang="ja-JP" sz="14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)</a:t>
            </a:r>
            <a:r>
              <a:rPr lang="ja-JP" altLang="en-US" sz="14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マネージャー</a:t>
            </a:r>
            <a:r>
              <a:rPr lang="en-US" altLang="ja-JP" sz="14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A</a:t>
            </a:r>
            <a:r>
              <a:rPr lang="ja-JP" altLang="en-US" sz="1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</a:t>
            </a:r>
            <a:endParaRPr lang="en-US" altLang="ja-JP" sz="14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ts val="2800"/>
              </a:lnSpc>
            </a:pPr>
            <a:r>
              <a:rPr lang="ja-JP" altLang="en-US" sz="1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③</a:t>
            </a:r>
            <a:r>
              <a:rPr lang="en-US" altLang="ja-JP" sz="1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A E D </a:t>
            </a:r>
            <a:r>
              <a:rPr lang="ja-JP" altLang="en-US" sz="1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確保：</a:t>
            </a:r>
            <a:r>
              <a:rPr lang="ja-JP" altLang="en-US" sz="14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例</a:t>
            </a:r>
            <a:r>
              <a:rPr lang="en-US" altLang="ja-JP" sz="14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)</a:t>
            </a:r>
            <a:r>
              <a:rPr lang="ja-JP" altLang="en-US" sz="14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マネージャー</a:t>
            </a:r>
            <a:r>
              <a:rPr lang="en-US" altLang="ja-JP" sz="14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B</a:t>
            </a:r>
            <a:r>
              <a:rPr lang="ja-JP" altLang="en-US" sz="1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  </a:t>
            </a:r>
            <a:endParaRPr lang="en-US" altLang="ja-JP" sz="14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ts val="2800"/>
              </a:lnSpc>
            </a:pPr>
            <a:r>
              <a:rPr lang="ja-JP" altLang="en-US" sz="1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④救急車誘導：</a:t>
            </a:r>
            <a:r>
              <a:rPr lang="ja-JP" altLang="en-US" sz="14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例</a:t>
            </a:r>
            <a:r>
              <a:rPr lang="en-US" altLang="ja-JP" sz="14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)</a:t>
            </a:r>
            <a:r>
              <a:rPr lang="ja-JP" altLang="en-US" sz="14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選手 </a:t>
            </a:r>
            <a:r>
              <a:rPr lang="en-US" altLang="ja-JP" sz="14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A</a:t>
            </a:r>
            <a:r>
              <a:rPr lang="ja-JP" altLang="en-US" sz="14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、</a:t>
            </a:r>
            <a:r>
              <a:rPr lang="en-US" altLang="ja-JP" sz="14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B</a:t>
            </a:r>
            <a:r>
              <a:rPr lang="ja-JP" altLang="en-US" sz="14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、</a:t>
            </a:r>
            <a:r>
              <a:rPr lang="en-US" altLang="ja-JP" sz="14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C</a:t>
            </a:r>
            <a:r>
              <a:rPr lang="ja-JP" altLang="en-US" sz="1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 </a:t>
            </a:r>
            <a:endParaRPr lang="ja-JP" altLang="en-US" sz="1400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xmlns="" id="{5F814BFD-C96F-0931-7FBC-2E50FB91675D}"/>
              </a:ext>
            </a:extLst>
          </p:cNvPr>
          <p:cNvSpPr txBox="1"/>
          <p:nvPr/>
        </p:nvSpPr>
        <p:spPr>
          <a:xfrm>
            <a:off x="6805070" y="3225000"/>
            <a:ext cx="15480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dirty="0">
                <a:solidFill>
                  <a:schemeClr val="bg1"/>
                </a:solidFill>
                <a:highlight>
                  <a:srgbClr val="000000"/>
                </a:highligh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緊急時連絡先：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xmlns="" id="{43688B5C-9655-FE9E-877D-58C6A0759B43}"/>
              </a:ext>
            </a:extLst>
          </p:cNvPr>
          <p:cNvSpPr txBox="1"/>
          <p:nvPr/>
        </p:nvSpPr>
        <p:spPr>
          <a:xfrm>
            <a:off x="6790487" y="1635218"/>
            <a:ext cx="903453" cy="413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ja-JP" altLang="en-US" sz="1400" b="1" dirty="0">
                <a:solidFill>
                  <a:schemeClr val="bg1"/>
                </a:solidFill>
                <a:highlight>
                  <a:srgbClr val="000000"/>
                </a:highligh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担当者：</a:t>
            </a:r>
            <a:endParaRPr lang="en-US" altLang="ja-JP" sz="1400" b="1" dirty="0">
              <a:solidFill>
                <a:schemeClr val="bg1"/>
              </a:solidFill>
              <a:highlight>
                <a:srgbClr val="000000"/>
              </a:highlight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14" name="左中かっこ 13">
            <a:extLst>
              <a:ext uri="{FF2B5EF4-FFF2-40B4-BE49-F238E27FC236}">
                <a16:creationId xmlns:a16="http://schemas.microsoft.com/office/drawing/2014/main" xmlns="" id="{AC44B391-B113-78F9-2E9C-0E02443D9297}"/>
              </a:ext>
            </a:extLst>
          </p:cNvPr>
          <p:cNvSpPr/>
          <p:nvPr/>
        </p:nvSpPr>
        <p:spPr>
          <a:xfrm>
            <a:off x="6722844" y="337751"/>
            <a:ext cx="67643" cy="98968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5379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xmlns="" id="{C711EC7D-93EE-2840-5A3E-EEFC6912880E}"/>
              </a:ext>
            </a:extLst>
          </p:cNvPr>
          <p:cNvSpPr txBox="1"/>
          <p:nvPr/>
        </p:nvSpPr>
        <p:spPr>
          <a:xfrm>
            <a:off x="251631" y="728465"/>
            <a:ext cx="6277247" cy="4849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 startAt="5"/>
            </a:pPr>
            <a:r>
              <a:rPr lang="ja-JP" altLang="en-US" sz="2100" spc="-1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救急車要請時の</a:t>
            </a:r>
            <a:r>
              <a:rPr lang="en-US" altLang="ja-JP" sz="2100" spc="-1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MAP</a:t>
            </a:r>
            <a:r>
              <a:rPr lang="ja-JP" altLang="en-US" sz="2100" spc="-1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（試合会場、 練習場所、目標となる建物等を明示）を挿入する。 </a:t>
            </a:r>
            <a:endParaRPr lang="en-US" altLang="ja-JP" sz="2100" spc="-15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 startAt="5"/>
            </a:pPr>
            <a:r>
              <a:rPr lang="ja-JP" altLang="en-US" sz="2100" spc="-1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地図上で、①救急車経路＆停車位置 、②救急隊搬送経路、③</a:t>
            </a:r>
            <a:r>
              <a:rPr lang="en-US" altLang="ja-JP" sz="2100" spc="-1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AED</a:t>
            </a:r>
            <a:r>
              <a:rPr lang="ja-JP" altLang="en-US" sz="2100" spc="-1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・製氷機の設置場所等を書き込む。 </a:t>
            </a:r>
            <a:endParaRPr lang="en-US" altLang="ja-JP" sz="2100" spc="-15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 startAt="5"/>
            </a:pPr>
            <a:r>
              <a:rPr lang="ja-JP" altLang="en-US" sz="2100" spc="-1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救急車の停車位置から、フィールドや練習施設までの導線を記入する</a:t>
            </a:r>
            <a:r>
              <a:rPr lang="en-US" altLang="ja-JP" sz="2100" spc="-1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(</a:t>
            </a:r>
            <a:r>
              <a:rPr lang="ja-JP" altLang="en-US" sz="2100" spc="-1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必要時</a:t>
            </a:r>
            <a:r>
              <a:rPr lang="en-US" altLang="ja-JP" sz="2100" spc="-1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)</a:t>
            </a:r>
            <a:r>
              <a:rPr lang="ja-JP" altLang="en-US" sz="2100" spc="-1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。 </a:t>
            </a:r>
            <a:endParaRPr lang="en-US" altLang="ja-JP" sz="2100" spc="-15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 startAt="5"/>
            </a:pPr>
            <a:r>
              <a:rPr lang="ja-JP" altLang="en-US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救護対応するための関連情報を収集し、必要な緊急時資材の設置場所も明示しておく。</a:t>
            </a:r>
            <a:endParaRPr lang="en-US" altLang="ja-JP" sz="2100" spc="-15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 startAt="5"/>
            </a:pPr>
            <a:r>
              <a:rPr lang="ja-JP" altLang="en-US" sz="2100" spc="-1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可能であれば、施設管理者と医師の確認を得る。</a:t>
            </a:r>
            <a:endParaRPr lang="en-US" altLang="ja-JP" sz="2100" spc="-15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 startAt="5"/>
            </a:pPr>
            <a:r>
              <a:rPr lang="ja-JP" altLang="en-US" sz="2100" spc="-1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見やすい場所に掲示する</a:t>
            </a:r>
            <a:r>
              <a:rPr lang="en-US" altLang="ja-JP" sz="2100" spc="-1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(</a:t>
            </a:r>
            <a:r>
              <a:rPr lang="ja-JP" altLang="en-US" sz="2100" spc="-1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ラミネー ト加工を推奨</a:t>
            </a:r>
            <a:r>
              <a:rPr lang="en-US" altLang="ja-JP" sz="2100" spc="-1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)</a:t>
            </a:r>
            <a:r>
              <a:rPr lang="ja-JP" altLang="en-US" sz="2100" spc="-1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FF139FC7-E3E4-3A2C-C958-E4ECE03C7CBA}"/>
              </a:ext>
            </a:extLst>
          </p:cNvPr>
          <p:cNvSpPr txBox="1"/>
          <p:nvPr/>
        </p:nvSpPr>
        <p:spPr>
          <a:xfrm>
            <a:off x="1419391" y="6549877"/>
            <a:ext cx="5412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(EAP</a:t>
            </a:r>
            <a:r>
              <a:rPr kumimoji="1" lang="ja-JP" altLang="en-US" sz="1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作成ガイドライン　日本</a:t>
            </a:r>
            <a:r>
              <a:rPr kumimoji="1" lang="en-US" altLang="ja-JP" sz="1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AED</a:t>
            </a:r>
            <a:r>
              <a:rPr kumimoji="1" lang="ja-JP" altLang="en-US" sz="1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財団スポーツ部会　一部修正</a:t>
            </a:r>
            <a:r>
              <a:rPr kumimoji="1" lang="en-US" altLang="ja-JP" sz="1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)</a:t>
            </a:r>
            <a:endParaRPr kumimoji="1" lang="ja-JP" altLang="en-US" sz="14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xmlns="" id="{37184E45-4F5B-4B16-BBD3-80F51368349E}"/>
              </a:ext>
            </a:extLst>
          </p:cNvPr>
          <p:cNvCxnSpPr>
            <a:cxnSpLocks/>
            <a:endCxn id="38" idx="2"/>
          </p:cNvCxnSpPr>
          <p:nvPr/>
        </p:nvCxnSpPr>
        <p:spPr>
          <a:xfrm>
            <a:off x="4786184" y="1524000"/>
            <a:ext cx="2541296" cy="538533"/>
          </a:xfrm>
          <a:prstGeom prst="straightConnector1">
            <a:avLst/>
          </a:prstGeom>
          <a:ln w="12700">
            <a:solidFill>
              <a:srgbClr val="FF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xmlns="" id="{A427A436-0A7B-4126-8DDC-E31A1CB5618C}"/>
              </a:ext>
            </a:extLst>
          </p:cNvPr>
          <p:cNvCxnSpPr>
            <a:cxnSpLocks/>
          </p:cNvCxnSpPr>
          <p:nvPr/>
        </p:nvCxnSpPr>
        <p:spPr>
          <a:xfrm>
            <a:off x="6409038" y="2496065"/>
            <a:ext cx="918442" cy="227526"/>
          </a:xfrm>
          <a:prstGeom prst="straightConnector1">
            <a:avLst/>
          </a:prstGeom>
          <a:ln w="12700">
            <a:solidFill>
              <a:srgbClr val="FF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図 1">
            <a:extLst>
              <a:ext uri="{FF2B5EF4-FFF2-40B4-BE49-F238E27FC236}">
                <a16:creationId xmlns:a16="http://schemas.microsoft.com/office/drawing/2014/main" xmlns="" id="{33C697C8-407B-4996-85D7-8CCF2FE252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06" b="97353" l="4655" r="98649">
                        <a14:foregroundMark x1="4655" y1="68235" x2="37988" y2="93529"/>
                        <a14:foregroundMark x1="37988" y1="93529" x2="59009" y2="70000"/>
                        <a14:foregroundMark x1="34685" y1="8235" x2="39489" y2="4706"/>
                        <a14:foregroundMark x1="92192" y1="36471" x2="92192" y2="36471"/>
                        <a14:foregroundMark x1="96246" y1="58235" x2="96246" y2="58235"/>
                        <a14:foregroundMark x1="97447" y1="33529" x2="97447" y2="33529"/>
                        <a14:foregroundMark x1="98498" y1="62941" x2="98498" y2="62941"/>
                        <a14:foregroundMark x1="79730" y1="95000" x2="79730" y2="95000"/>
                        <a14:foregroundMark x1="4655" y1="67353" x2="4655" y2="67353"/>
                        <a14:foregroundMark x1="11712" y1="60588" x2="11712" y2="60588"/>
                        <a14:foregroundMark x1="38288" y1="97353" x2="38288" y2="97353"/>
                        <a14:foregroundMark x1="98649" y1="34118" x2="98649" y2="34118"/>
                      </a14:backgroundRemoval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08651" y="5685852"/>
            <a:ext cx="1240138" cy="700769"/>
          </a:xfrm>
          <a:prstGeom prst="rect">
            <a:avLst/>
          </a:prstGeom>
        </p:spPr>
      </p:pic>
      <p:sp>
        <p:nvSpPr>
          <p:cNvPr id="6" name="吹き出し: 四角形 5">
            <a:extLst>
              <a:ext uri="{FF2B5EF4-FFF2-40B4-BE49-F238E27FC236}">
                <a16:creationId xmlns:a16="http://schemas.microsoft.com/office/drawing/2014/main" xmlns="" id="{5947718F-1107-93D6-BEF2-AB707A4DD20E}"/>
              </a:ext>
            </a:extLst>
          </p:cNvPr>
          <p:cNvSpPr/>
          <p:nvPr/>
        </p:nvSpPr>
        <p:spPr>
          <a:xfrm>
            <a:off x="251631" y="5819232"/>
            <a:ext cx="4739900" cy="623047"/>
          </a:xfrm>
          <a:prstGeom prst="wedgeRectCallout">
            <a:avLst>
              <a:gd name="adj1" fmla="val -2741"/>
              <a:gd name="adj2" fmla="val -970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ja-JP" sz="2800" b="1" kern="100" spc="-3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誰が</a:t>
            </a:r>
            <a:r>
              <a:rPr lang="ja-JP" altLang="en-US" sz="2800" b="1" kern="100" spc="-3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見ても</a:t>
            </a:r>
            <a:r>
              <a:rPr lang="ja-JP" altLang="ja-JP" sz="2800" b="1" kern="100" spc="-3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分かる</a:t>
            </a:r>
            <a:r>
              <a:rPr lang="ja-JP" altLang="en-US" sz="2800" b="1" kern="100" spc="-3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ように</a:t>
            </a:r>
            <a:r>
              <a:rPr lang="ja-JP" altLang="ja-JP" sz="2800" b="1" kern="100" spc="-3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簡潔</a:t>
            </a:r>
            <a:r>
              <a:rPr lang="ja-JP" altLang="en-US" sz="2800" b="1" kern="100" spc="-3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に</a:t>
            </a:r>
            <a:endParaRPr kumimoji="1" lang="ja-JP" altLang="en-US" sz="2800" b="1" spc="-3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xmlns="" id="{C10969B6-A824-9275-ECA7-6769761A61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0066" y="1699222"/>
            <a:ext cx="4374291" cy="4812511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xmlns="" id="{EE52BFA2-3D6D-3CD2-FA3E-481EC6BF3B7C}"/>
              </a:ext>
            </a:extLst>
          </p:cNvPr>
          <p:cNvSpPr txBox="1"/>
          <p:nvPr/>
        </p:nvSpPr>
        <p:spPr>
          <a:xfrm>
            <a:off x="6981645" y="357001"/>
            <a:ext cx="4662616" cy="130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400" b="1" dirty="0">
                <a:solidFill>
                  <a:schemeClr val="bg1"/>
                </a:solidFill>
                <a:highlight>
                  <a:srgbClr val="000000"/>
                </a:highligh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AED</a:t>
            </a:r>
            <a:r>
              <a:rPr lang="ja-JP" altLang="en-US" sz="1400" b="1" dirty="0">
                <a:solidFill>
                  <a:schemeClr val="bg1"/>
                </a:solidFill>
                <a:highlight>
                  <a:srgbClr val="000000"/>
                </a:highligh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設置場所＆搬送ルート：</a:t>
            </a:r>
            <a:endParaRPr lang="en-US" altLang="ja-JP" sz="1400" b="1" dirty="0">
              <a:solidFill>
                <a:schemeClr val="bg1"/>
              </a:solidFill>
              <a:highlight>
                <a:srgbClr val="000000"/>
              </a:highlight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  </a:t>
            </a:r>
            <a:r>
              <a:rPr lang="ja-JP" altLang="en-US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・一目で分かる写真や地図、等を利用する。</a:t>
            </a:r>
            <a:r>
              <a:rPr lang="ja-JP" altLang="en-US" sz="12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　　　　　　　　</a:t>
            </a:r>
            <a:r>
              <a:rPr lang="ja-JP" altLang="en-US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　　　　　　　　</a:t>
            </a:r>
            <a:endParaRPr lang="en-US" altLang="ja-JP" sz="12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  ・目印となる建物、通り、誘導係の特徴などは救急隊に伝える。</a:t>
            </a:r>
            <a:endParaRPr lang="en-US" altLang="ja-JP" sz="12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</a:t>
            </a:r>
            <a:r>
              <a:rPr lang="ja-JP" altLang="en-US" sz="12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例</a:t>
            </a:r>
            <a:r>
              <a:rPr lang="en-US" altLang="ja-JP" sz="12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)</a:t>
            </a:r>
            <a:r>
              <a:rPr lang="ja-JP" altLang="en-US" sz="12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○○通りのローソンを</a:t>
            </a:r>
            <a:r>
              <a:rPr lang="en-US" altLang="ja-JP" sz="12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20m</a:t>
            </a:r>
            <a:r>
              <a:rPr lang="ja-JP" altLang="en-US" sz="12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過ぎた路地を右折・・・</a:t>
            </a:r>
            <a:r>
              <a:rPr lang="ja-JP" altLang="en-US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　　</a:t>
            </a:r>
            <a:r>
              <a:rPr lang="ja-JP" altLang="en-US" sz="1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</a:t>
            </a:r>
            <a:r>
              <a:rPr lang="ja-JP" altLang="en-US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xmlns="" id="{BEE7424D-B702-BEA8-4289-F906046D71F1}"/>
              </a:ext>
            </a:extLst>
          </p:cNvPr>
          <p:cNvSpPr txBox="1"/>
          <p:nvPr/>
        </p:nvSpPr>
        <p:spPr>
          <a:xfrm>
            <a:off x="9593039" y="420688"/>
            <a:ext cx="20512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dirty="0">
                <a:highlight>
                  <a:srgbClr val="FFFF00"/>
                </a:highligh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☛ </a:t>
            </a:r>
            <a:r>
              <a:rPr lang="en-US" altLang="ja-JP" sz="1400" dirty="0">
                <a:highlight>
                  <a:srgbClr val="FFFF00"/>
                </a:highligh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AED</a:t>
            </a:r>
            <a:r>
              <a:rPr lang="ja-JP" altLang="en-US" sz="1400" dirty="0">
                <a:highlight>
                  <a:srgbClr val="FFFF00"/>
                </a:highligh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は往復</a:t>
            </a:r>
            <a:r>
              <a:rPr lang="en-US" altLang="ja-JP" sz="1400" dirty="0">
                <a:highlight>
                  <a:srgbClr val="FFFF00"/>
                </a:highligh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2</a:t>
            </a:r>
            <a:r>
              <a:rPr lang="ja-JP" altLang="en-US" sz="1400" dirty="0">
                <a:highlight>
                  <a:srgbClr val="FFFF00"/>
                </a:highligh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分以内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xmlns="" id="{41EF17B0-AB27-FE57-8559-8419E319450A}"/>
              </a:ext>
            </a:extLst>
          </p:cNvPr>
          <p:cNvSpPr txBox="1"/>
          <p:nvPr/>
        </p:nvSpPr>
        <p:spPr>
          <a:xfrm>
            <a:off x="7067633" y="1662423"/>
            <a:ext cx="519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例</a:t>
            </a:r>
            <a:r>
              <a:rPr kumimoji="1" lang="en-US" altLang="ja-JP" sz="20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20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3422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538</Words>
  <Application>Microsoft Office PowerPoint</Application>
  <PresentationFormat>ワイド画面</PresentationFormat>
  <Paragraphs>97</Paragraphs>
  <Slides>3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3" baseType="lpstr">
      <vt:lpstr>BlinkMacSystemFont</vt:lpstr>
      <vt:lpstr>Merriweather</vt:lpstr>
      <vt:lpstr>ＭＳ Ｐゴシック</vt:lpstr>
      <vt:lpstr>UD デジタル 教科書体 NP-R</vt:lpstr>
      <vt:lpstr>游ゴシック</vt:lpstr>
      <vt:lpstr>游ゴシック Light</vt:lpstr>
      <vt:lpstr>Arial</vt:lpstr>
      <vt:lpstr>Cambria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takashi fukuda</dc:creator>
  <cp:lastModifiedBy>user</cp:lastModifiedBy>
  <cp:revision>65</cp:revision>
  <cp:lastPrinted>2023-08-21T03:03:00Z</cp:lastPrinted>
  <dcterms:created xsi:type="dcterms:W3CDTF">2023-07-04T08:46:26Z</dcterms:created>
  <dcterms:modified xsi:type="dcterms:W3CDTF">2023-09-04T11:48:21Z</dcterms:modified>
</cp:coreProperties>
</file>